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70" r:id="rId2"/>
    <p:sldId id="259" r:id="rId3"/>
    <p:sldId id="264" r:id="rId4"/>
    <p:sldId id="266" r:id="rId5"/>
    <p:sldId id="272" r:id="rId6"/>
    <p:sldId id="260" r:id="rId7"/>
    <p:sldId id="269" r:id="rId8"/>
    <p:sldId id="261" r:id="rId9"/>
    <p:sldId id="27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686" autoAdjust="0"/>
  </p:normalViewPr>
  <p:slideViewPr>
    <p:cSldViewPr>
      <p:cViewPr>
        <p:scale>
          <a:sx n="96" d="100"/>
          <a:sy n="96" d="100"/>
        </p:scale>
        <p:origin x="-206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98C7F9-0644-49DC-92D4-844963A57EE4}" type="datetimeFigureOut">
              <a:rPr lang="en-GB" smtClean="0"/>
              <a:t>05/06/2014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188426-3B47-4B3A-8849-7FCFA5786F2A}" type="slidenum">
              <a:rPr lang="en-GB" smtClean="0"/>
              <a:t>‹#›</a:t>
            </a:fld>
            <a:endParaRPr lang="en-GB"/>
          </a:p>
        </p:txBody>
      </p:sp>
    </p:spTree>
    <p:extLst>
      <p:ext uri="{BB962C8B-B14F-4D97-AF65-F5344CB8AC3E}">
        <p14:creationId xmlns:p14="http://schemas.microsoft.com/office/powerpoint/2010/main" val="3341822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9188426-3B47-4B3A-8849-7FCFA5786F2A}" type="slidenum">
              <a:rPr lang="en-GB" smtClean="0"/>
              <a:t>1</a:t>
            </a:fld>
            <a:endParaRPr lang="en-GB"/>
          </a:p>
        </p:txBody>
      </p:sp>
    </p:spTree>
    <p:extLst>
      <p:ext uri="{BB962C8B-B14F-4D97-AF65-F5344CB8AC3E}">
        <p14:creationId xmlns:p14="http://schemas.microsoft.com/office/powerpoint/2010/main" val="1020389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dirty="0" smtClean="0"/>
              <a:t>The international Space Station</a:t>
            </a:r>
            <a:r>
              <a:rPr lang="en-GB" dirty="0" smtClean="0"/>
              <a:t> is over 100</a:t>
            </a:r>
            <a:r>
              <a:rPr lang="en-GB" baseline="0" dirty="0" smtClean="0"/>
              <a:t> metres long and has a crew of 3 to 7 astronauts.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It can be seen with the naked eye just before dawn or just after sunset flying across the sky. Sunlight reflected from the ISS and its large solar panels makes it brighter than any of the stars.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Sputnik started the ‘Space Race’ between The USSR and The United States. It also accelerated the cold war because the ability to put a satellite into orbit also gave the ability to launch nuclear weapons between continents without using aircraft.</a:t>
            </a:r>
            <a:endParaRPr lang="en-GB" dirty="0"/>
          </a:p>
        </p:txBody>
      </p:sp>
      <p:sp>
        <p:nvSpPr>
          <p:cNvPr id="4" name="Slide Number Placeholder 3"/>
          <p:cNvSpPr>
            <a:spLocks noGrp="1"/>
          </p:cNvSpPr>
          <p:nvPr>
            <p:ph type="sldNum" sz="quarter" idx="10"/>
          </p:nvPr>
        </p:nvSpPr>
        <p:spPr/>
        <p:txBody>
          <a:bodyPr/>
          <a:lstStyle/>
          <a:p>
            <a:fld id="{D9188426-3B47-4B3A-8849-7FCFA5786F2A}" type="slidenum">
              <a:rPr lang="en-GB" smtClean="0"/>
              <a:t>3</a:t>
            </a:fld>
            <a:endParaRPr lang="en-GB"/>
          </a:p>
        </p:txBody>
      </p:sp>
    </p:spTree>
    <p:extLst>
      <p:ext uri="{BB962C8B-B14F-4D97-AF65-F5344CB8AC3E}">
        <p14:creationId xmlns:p14="http://schemas.microsoft.com/office/powerpoint/2010/main" val="1210320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of Jan2014 there are over 39,000  catalogued objects orbiting the Earth.</a:t>
            </a:r>
            <a:r>
              <a:rPr lang="en-GB" baseline="0" dirty="0" smtClean="0"/>
              <a:t>  Only a minority are functioning satellites.</a:t>
            </a:r>
          </a:p>
          <a:p>
            <a:endParaRPr lang="en-GB" baseline="0" dirty="0" smtClean="0"/>
          </a:p>
          <a:p>
            <a:r>
              <a:rPr lang="en-GB" baseline="0" dirty="0" smtClean="0"/>
              <a:t>Other items include spent parts of rocket bodies. Satellites that have failed or been replaced, and thousands of pieces of space debris from objects that have broken up or exploded.</a:t>
            </a:r>
            <a:endParaRPr lang="en-GB" dirty="0"/>
          </a:p>
        </p:txBody>
      </p:sp>
      <p:sp>
        <p:nvSpPr>
          <p:cNvPr id="4" name="Slide Number Placeholder 3"/>
          <p:cNvSpPr>
            <a:spLocks noGrp="1"/>
          </p:cNvSpPr>
          <p:nvPr>
            <p:ph type="sldNum" sz="quarter" idx="10"/>
          </p:nvPr>
        </p:nvSpPr>
        <p:spPr/>
        <p:txBody>
          <a:bodyPr/>
          <a:lstStyle/>
          <a:p>
            <a:fld id="{D9188426-3B47-4B3A-8849-7FCFA5786F2A}" type="slidenum">
              <a:rPr lang="en-GB" smtClean="0"/>
              <a:t>4</a:t>
            </a:fld>
            <a:endParaRPr lang="en-GB"/>
          </a:p>
        </p:txBody>
      </p:sp>
    </p:spTree>
    <p:extLst>
      <p:ext uri="{BB962C8B-B14F-4D97-AF65-F5344CB8AC3E}">
        <p14:creationId xmlns:p14="http://schemas.microsoft.com/office/powerpoint/2010/main" val="33752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solidFill>
                  <a:schemeClr val="bg1"/>
                </a:solidFill>
              </a:rPr>
              <a:t>Some</a:t>
            </a:r>
            <a:r>
              <a:rPr lang="en-GB" sz="1200" baseline="0" dirty="0" smtClean="0">
                <a:solidFill>
                  <a:schemeClr val="bg1"/>
                </a:solidFill>
              </a:rPr>
              <a:t> other uses include. Earth observation.</a:t>
            </a:r>
          </a:p>
          <a:p>
            <a:r>
              <a:rPr lang="en-GB" sz="1200" baseline="0" dirty="0" smtClean="0">
                <a:solidFill>
                  <a:schemeClr val="bg1"/>
                </a:solidFill>
              </a:rPr>
              <a:t>e.g. </a:t>
            </a:r>
            <a:r>
              <a:rPr lang="en-GB" sz="1200" dirty="0" smtClean="0">
                <a:solidFill>
                  <a:schemeClr val="bg1"/>
                </a:solidFill>
              </a:rPr>
              <a:t>Locating water in drought areas.</a:t>
            </a:r>
            <a:r>
              <a:rPr lang="en-GB" sz="1200" baseline="0" dirty="0" smtClean="0">
                <a:solidFill>
                  <a:schemeClr val="bg1"/>
                </a:solidFill>
              </a:rPr>
              <a:t> </a:t>
            </a:r>
            <a:endParaRPr lang="en-GB" sz="1200" dirty="0" smtClean="0">
              <a:solidFill>
                <a:schemeClr val="bg1"/>
              </a:solidFill>
            </a:endParaRPr>
          </a:p>
          <a:p>
            <a:r>
              <a:rPr lang="en-GB" sz="1200" dirty="0" smtClean="0">
                <a:solidFill>
                  <a:schemeClr val="bg1"/>
                </a:solidFill>
              </a:rPr>
              <a:t>Disaster monitoring. – Tsunami /</a:t>
            </a:r>
            <a:r>
              <a:rPr lang="en-GB" sz="1200" baseline="0" dirty="0" smtClean="0">
                <a:solidFill>
                  <a:schemeClr val="bg1"/>
                </a:solidFill>
              </a:rPr>
              <a:t> Fires / earthquakes / storm damage</a:t>
            </a:r>
            <a:endParaRPr lang="en-GB" sz="1200" dirty="0" smtClean="0">
              <a:solidFill>
                <a:schemeClr val="bg1"/>
              </a:solidFill>
            </a:endParaRPr>
          </a:p>
          <a:p>
            <a:r>
              <a:rPr lang="en-GB" sz="1200" dirty="0" smtClean="0">
                <a:solidFill>
                  <a:schemeClr val="bg1"/>
                </a:solidFill>
              </a:rPr>
              <a:t>Monitoring for evidence of global warming at the polar caps. Deforestation in the Amazon rain forest. </a:t>
            </a:r>
          </a:p>
          <a:p>
            <a:endParaRPr lang="en-GB" sz="1200" dirty="0" smtClean="0">
              <a:solidFill>
                <a:schemeClr val="bg1"/>
              </a:solidFill>
            </a:endParaRPr>
          </a:p>
          <a:p>
            <a:r>
              <a:rPr lang="en-GB" sz="1200" dirty="0" smtClean="0">
                <a:solidFill>
                  <a:schemeClr val="bg1"/>
                </a:solidFill>
              </a:rPr>
              <a:t>There are satellites orbiting Mars Venus and Saturn while some monitor the Sun and others are chasing comets.</a:t>
            </a:r>
            <a:br>
              <a:rPr lang="en-GB" sz="1200" dirty="0" smtClean="0">
                <a:solidFill>
                  <a:schemeClr val="bg1"/>
                </a:solidFill>
              </a:rPr>
            </a:br>
            <a:r>
              <a:rPr lang="en-GB" dirty="0" smtClean="0">
                <a:solidFill>
                  <a:schemeClr val="bg1"/>
                </a:solidFill>
              </a:rPr>
              <a:t/>
            </a:r>
            <a:br>
              <a:rPr lang="en-GB" dirty="0" smtClean="0">
                <a:solidFill>
                  <a:schemeClr val="bg1"/>
                </a:solidFill>
              </a:rPr>
            </a:br>
            <a:endParaRPr lang="en-GB" dirty="0"/>
          </a:p>
        </p:txBody>
      </p:sp>
      <p:sp>
        <p:nvSpPr>
          <p:cNvPr id="4" name="Slide Number Placeholder 3"/>
          <p:cNvSpPr>
            <a:spLocks noGrp="1"/>
          </p:cNvSpPr>
          <p:nvPr>
            <p:ph type="sldNum" sz="quarter" idx="10"/>
          </p:nvPr>
        </p:nvSpPr>
        <p:spPr/>
        <p:txBody>
          <a:bodyPr/>
          <a:lstStyle/>
          <a:p>
            <a:fld id="{D9188426-3B47-4B3A-8849-7FCFA5786F2A}" type="slidenum">
              <a:rPr lang="en-GB" smtClean="0"/>
              <a:t>5</a:t>
            </a:fld>
            <a:endParaRPr lang="en-GB"/>
          </a:p>
        </p:txBody>
      </p:sp>
    </p:spTree>
    <p:extLst>
      <p:ext uri="{BB962C8B-B14F-4D97-AF65-F5344CB8AC3E}">
        <p14:creationId xmlns:p14="http://schemas.microsoft.com/office/powerpoint/2010/main" val="2858168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the </a:t>
            </a:r>
            <a:r>
              <a:rPr lang="en-GB" dirty="0" err="1" smtClean="0"/>
              <a:t>FUNcube</a:t>
            </a:r>
            <a:r>
              <a:rPr lang="en-GB" dirty="0" smtClean="0"/>
              <a:t> satellite</a:t>
            </a:r>
            <a:r>
              <a:rPr lang="en-GB" baseline="0" dirty="0" smtClean="0"/>
              <a:t> having glue applied before being sent to Russia for launch.</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It is powered by solar cells when it is illuminated by the Sun and by batteries when it is in the shadow of the Earth. (Eclipse)</a:t>
            </a:r>
          </a:p>
          <a:p>
            <a:endParaRPr lang="en-GB" dirty="0"/>
          </a:p>
        </p:txBody>
      </p:sp>
      <p:sp>
        <p:nvSpPr>
          <p:cNvPr id="4" name="Slide Number Placeholder 3"/>
          <p:cNvSpPr>
            <a:spLocks noGrp="1"/>
          </p:cNvSpPr>
          <p:nvPr>
            <p:ph type="sldNum" sz="quarter" idx="10"/>
          </p:nvPr>
        </p:nvSpPr>
        <p:spPr/>
        <p:txBody>
          <a:bodyPr/>
          <a:lstStyle/>
          <a:p>
            <a:fld id="{D9188426-3B47-4B3A-8849-7FCFA5786F2A}" type="slidenum">
              <a:rPr lang="en-GB" smtClean="0"/>
              <a:t>6</a:t>
            </a:fld>
            <a:endParaRPr lang="en-GB"/>
          </a:p>
        </p:txBody>
      </p:sp>
    </p:spTree>
    <p:extLst>
      <p:ext uri="{BB962C8B-B14F-4D97-AF65-F5344CB8AC3E}">
        <p14:creationId xmlns:p14="http://schemas.microsoft.com/office/powerpoint/2010/main" val="3988232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Known as a ‘</a:t>
            </a:r>
            <a:r>
              <a:rPr lang="en-GB" baseline="0" dirty="0" err="1" smtClean="0"/>
              <a:t>CubeSat</a:t>
            </a:r>
            <a:r>
              <a:rPr lang="en-GB" baseline="0" dirty="0" smtClean="0"/>
              <a:t>’, this type of satellite is popular for testing new technologies and as projects for University students studying Space Engineering.</a:t>
            </a:r>
          </a:p>
          <a:p>
            <a:r>
              <a:rPr lang="en-GB" baseline="0" dirty="0" smtClean="0"/>
              <a:t>Although </a:t>
            </a:r>
            <a:r>
              <a:rPr lang="en-GB" baseline="0" dirty="0" err="1" smtClean="0"/>
              <a:t>CubeSats</a:t>
            </a:r>
            <a:r>
              <a:rPr lang="en-GB" baseline="0" dirty="0" smtClean="0"/>
              <a:t> are small, the cost of launching a mass of 1kg into space is around 50,000  Pounds or Euros. </a:t>
            </a:r>
          </a:p>
          <a:p>
            <a:endParaRPr lang="en-GB" dirty="0"/>
          </a:p>
        </p:txBody>
      </p:sp>
      <p:sp>
        <p:nvSpPr>
          <p:cNvPr id="4" name="Slide Number Placeholder 3"/>
          <p:cNvSpPr>
            <a:spLocks noGrp="1"/>
          </p:cNvSpPr>
          <p:nvPr>
            <p:ph type="sldNum" sz="quarter" idx="10"/>
          </p:nvPr>
        </p:nvSpPr>
        <p:spPr/>
        <p:txBody>
          <a:bodyPr/>
          <a:lstStyle/>
          <a:p>
            <a:fld id="{D9188426-3B47-4B3A-8849-7FCFA5786F2A}" type="slidenum">
              <a:rPr lang="en-GB" smtClean="0"/>
              <a:t>7</a:t>
            </a:fld>
            <a:endParaRPr lang="en-GB"/>
          </a:p>
        </p:txBody>
      </p:sp>
    </p:spTree>
    <p:extLst>
      <p:ext uri="{BB962C8B-B14F-4D97-AF65-F5344CB8AC3E}">
        <p14:creationId xmlns:p14="http://schemas.microsoft.com/office/powerpoint/2010/main" val="3988232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smtClean="0"/>
              <a:t>The battery </a:t>
            </a:r>
            <a:r>
              <a:rPr lang="en-GB" baseline="0" dirty="0" smtClean="0"/>
              <a:t>used</a:t>
            </a:r>
            <a:r>
              <a:rPr lang="en-GB" baseline="0" smtClean="0"/>
              <a:t>, was </a:t>
            </a:r>
            <a:r>
              <a:rPr lang="en-GB" baseline="0" dirty="0" smtClean="0"/>
              <a:t>originally intended for use in laptop computers.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TELEMETRY.</a:t>
            </a:r>
            <a:r>
              <a:rPr lang="en-GB" baseline="0" dirty="0" smtClean="0"/>
              <a:t>  </a:t>
            </a:r>
            <a:r>
              <a:rPr lang="en-GB" baseline="0" dirty="0" err="1" smtClean="0"/>
              <a:t>FUNcube</a:t>
            </a:r>
            <a:r>
              <a:rPr lang="en-GB" baseline="0" dirty="0" smtClean="0"/>
              <a:t> sends digital signals back to Earth which include information about its own health.  This data is collected from dozens of sensors in the satellite which monitor Temperatures / Voltages / Current / and Power.  Each ‘frame’ of  data is sent every 5 seconds and it takes 2 minutes to send all of the data stored in the satellites memory.</a:t>
            </a:r>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Audio samples.</a:t>
            </a:r>
            <a:r>
              <a:rPr lang="en-GB" b="0" baseline="0" dirty="0" smtClean="0"/>
              <a:t>  </a:t>
            </a:r>
            <a:br>
              <a:rPr lang="en-GB" b="0" baseline="0" dirty="0" smtClean="0"/>
            </a:br>
            <a:r>
              <a:rPr lang="en-GB" b="0" i="0" u="none" baseline="0" dirty="0" smtClean="0">
                <a:solidFill>
                  <a:srgbClr val="FF0000"/>
                </a:solidFill>
                <a:latin typeface="Times New Roman" panose="02020603050405020304" pitchFamily="18" charset="0"/>
                <a:cs typeface="Times New Roman" panose="02020603050405020304" pitchFamily="18" charset="0"/>
              </a:rPr>
              <a:t>Morse code: </a:t>
            </a:r>
            <a:r>
              <a:rPr lang="en-GB" b="0" i="0" u="none" baseline="0" dirty="0" smtClean="0">
                <a:solidFill>
                  <a:schemeClr val="tx1"/>
                </a:solidFill>
                <a:latin typeface="+mn-lt"/>
                <a:cs typeface="+mn-cs"/>
              </a:rPr>
              <a:t>I</a:t>
            </a:r>
            <a:r>
              <a:rPr lang="en-GB" b="0" baseline="0" dirty="0" smtClean="0"/>
              <a:t>s an early form of ‘digital’ communication. Each character (letter number or symbol)  must be decoded by the person listening. This requires training and the maximum speed is limited to about 100 – 200 characters per minute.  - The message recorded says “ SOS </a:t>
            </a:r>
            <a:r>
              <a:rPr lang="en-GB" b="0" baseline="0" dirty="0" err="1" smtClean="0"/>
              <a:t>SOS</a:t>
            </a:r>
            <a:r>
              <a:rPr lang="en-GB" b="0" baseline="0" dirty="0" smtClean="0"/>
              <a:t> TITANIC”</a:t>
            </a:r>
            <a:br>
              <a:rPr lang="en-GB" b="0" baseline="0" dirty="0" smtClean="0"/>
            </a:br>
            <a:r>
              <a:rPr lang="en-GB" b="0" baseline="0" dirty="0" err="1" smtClean="0"/>
              <a:t>FUNcube</a:t>
            </a:r>
            <a:r>
              <a:rPr lang="en-GB" b="0" baseline="0" dirty="0" smtClean="0"/>
              <a:t> data: In</a:t>
            </a:r>
            <a:r>
              <a:rPr lang="en-GB" baseline="0" dirty="0" smtClean="0"/>
              <a:t> the audio sample, the data is not the beep every 5 seconds, the data is contained in the sound between the beeps. Unlike Morse code, the human ear cannot hear individual bits of data. The 1200 bits sent every second by </a:t>
            </a:r>
            <a:r>
              <a:rPr lang="en-GB" baseline="0" dirty="0" err="1" smtClean="0"/>
              <a:t>FUNcube</a:t>
            </a:r>
            <a:r>
              <a:rPr lang="en-GB" baseline="0" dirty="0" smtClean="0"/>
              <a:t> is received on the ground then fed into a computer sound card. The computer decodes the data and displays it graphically.</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Launch Video.</a:t>
            </a:r>
            <a:r>
              <a:rPr lang="en-GB" baseline="0" dirty="0" smtClean="0"/>
              <a:t>  November 21</a:t>
            </a:r>
            <a:r>
              <a:rPr lang="en-GB" baseline="30000" dirty="0" smtClean="0"/>
              <a:t>st</a:t>
            </a:r>
            <a:r>
              <a:rPr lang="en-GB" baseline="0" dirty="0" smtClean="0"/>
              <a:t> 2013.   Launched from an underground silo in southern Russia, the  ‘cold war’ Intercontinental ballistic missile carried 32 satellites to an orbit 630km above the Earth. If you look carefully, you can see the rocket is pushed out of the silo, then its engines start as it hangs in mid-air.   Time from ground to orbit was 12 minutes.</a:t>
            </a:r>
          </a:p>
          <a:p>
            <a:endParaRPr lang="en-GB" dirty="0"/>
          </a:p>
        </p:txBody>
      </p:sp>
      <p:sp>
        <p:nvSpPr>
          <p:cNvPr id="4" name="Slide Number Placeholder 3"/>
          <p:cNvSpPr>
            <a:spLocks noGrp="1"/>
          </p:cNvSpPr>
          <p:nvPr>
            <p:ph type="sldNum" sz="quarter" idx="10"/>
          </p:nvPr>
        </p:nvSpPr>
        <p:spPr/>
        <p:txBody>
          <a:bodyPr/>
          <a:lstStyle/>
          <a:p>
            <a:fld id="{D9188426-3B47-4B3A-8849-7FCFA5786F2A}" type="slidenum">
              <a:rPr lang="en-GB" smtClean="0"/>
              <a:t>8</a:t>
            </a:fld>
            <a:endParaRPr lang="en-GB"/>
          </a:p>
        </p:txBody>
      </p:sp>
    </p:spTree>
    <p:extLst>
      <p:ext uri="{BB962C8B-B14F-4D97-AF65-F5344CB8AC3E}">
        <p14:creationId xmlns:p14="http://schemas.microsoft.com/office/powerpoint/2010/main" val="2640872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example graph on the left shows time on the X axis ( 105 minutes) against temperature (red)</a:t>
            </a:r>
            <a:r>
              <a:rPr lang="en-GB" baseline="0" dirty="0" smtClean="0"/>
              <a:t> in degrees. Also shown in black is solar panel current. – Value of zero = satellite in eclipse.</a:t>
            </a:r>
          </a:p>
          <a:p>
            <a:r>
              <a:rPr lang="en-GB" baseline="0" dirty="0" smtClean="0"/>
              <a:t>The right image is from the computer software that can be used to receive and decode the data as the satellite passes overhead.</a:t>
            </a:r>
          </a:p>
          <a:p>
            <a:endParaRPr lang="en-GB" baseline="0" dirty="0" smtClean="0"/>
          </a:p>
          <a:p>
            <a:r>
              <a:rPr lang="en-GB" baseline="0" dirty="0" smtClean="0"/>
              <a:t>FAQ   1) What is the circle centred on the UK? – This shows the ‘footprint’ of the satellite which, in this image. is over N Ireland.  The edge of the circle is the horizon as seen from orbit. </a:t>
            </a:r>
            <a:r>
              <a:rPr lang="en-GB" baseline="0" dirty="0" err="1" smtClean="0"/>
              <a:t>Apx</a:t>
            </a:r>
            <a:r>
              <a:rPr lang="en-GB" baseline="0" dirty="0" smtClean="0"/>
              <a:t> 2800km radius.</a:t>
            </a:r>
          </a:p>
          <a:p>
            <a:r>
              <a:rPr lang="en-GB" baseline="0" dirty="0" smtClean="0"/>
              <a:t>         2) How long will it be in space? – At 630km </a:t>
            </a:r>
            <a:r>
              <a:rPr lang="en-GB" baseline="0" dirty="0" err="1" smtClean="0"/>
              <a:t>FUNcube</a:t>
            </a:r>
            <a:r>
              <a:rPr lang="en-GB" baseline="0" dirty="0" smtClean="0"/>
              <a:t> will be in space for about 25 years before it slowly descends into the atmosphere.  From an orbit at 300km it would stay in space for about 6 months</a:t>
            </a:r>
          </a:p>
          <a:p>
            <a:r>
              <a:rPr lang="en-GB" baseline="0" dirty="0" smtClean="0"/>
              <a:t>         3) Are there jobs in the space industry?  Yes, for example the new European ‘Sat </a:t>
            </a:r>
            <a:r>
              <a:rPr lang="en-GB" baseline="0" dirty="0" err="1" smtClean="0"/>
              <a:t>Nav</a:t>
            </a:r>
            <a:r>
              <a:rPr lang="en-GB" baseline="0" dirty="0" smtClean="0"/>
              <a:t>’ satellites, called Galileo, are being assembled in Guildford Surrey</a:t>
            </a:r>
            <a:endParaRPr lang="en-GB" dirty="0"/>
          </a:p>
        </p:txBody>
      </p:sp>
      <p:sp>
        <p:nvSpPr>
          <p:cNvPr id="4" name="Slide Number Placeholder 3"/>
          <p:cNvSpPr>
            <a:spLocks noGrp="1"/>
          </p:cNvSpPr>
          <p:nvPr>
            <p:ph type="sldNum" sz="quarter" idx="10"/>
          </p:nvPr>
        </p:nvSpPr>
        <p:spPr/>
        <p:txBody>
          <a:bodyPr/>
          <a:lstStyle/>
          <a:p>
            <a:fld id="{D9188426-3B47-4B3A-8849-7FCFA5786F2A}" type="slidenum">
              <a:rPr lang="en-GB" smtClean="0"/>
              <a:t>9</a:t>
            </a:fld>
            <a:endParaRPr lang="en-GB"/>
          </a:p>
        </p:txBody>
      </p:sp>
    </p:spTree>
    <p:extLst>
      <p:ext uri="{BB962C8B-B14F-4D97-AF65-F5344CB8AC3E}">
        <p14:creationId xmlns:p14="http://schemas.microsoft.com/office/powerpoint/2010/main" val="2640872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2BB3652-01EE-4A74-8FB0-EBB6A3B0AA58}" type="datetimeFigureOut">
              <a:rPr lang="en-GB" smtClean="0"/>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817945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2BB3652-01EE-4A74-8FB0-EBB6A3B0AA58}" type="datetimeFigureOut">
              <a:rPr lang="en-GB" smtClean="0"/>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138061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B3652-01EE-4A74-8FB0-EBB6A3B0AA58}" type="datetimeFigureOut">
              <a:rPr lang="en-GB" smtClean="0"/>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3113973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2BB3652-01EE-4A74-8FB0-EBB6A3B0AA58}" type="datetimeFigureOut">
              <a:rPr lang="en-GB" smtClean="0"/>
              <a:t>05/06/2014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1862446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2BB3652-01EE-4A74-8FB0-EBB6A3B0AA58}" type="datetimeFigureOut">
              <a:rPr lang="en-GB" smtClean="0"/>
              <a:t>05/06/2014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1181053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2BB3652-01EE-4A74-8FB0-EBB6A3B0AA58}" type="datetimeFigureOut">
              <a:rPr lang="en-GB" smtClean="0"/>
              <a:t>05/06/2014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3838497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B3652-01EE-4A74-8FB0-EBB6A3B0AA58}" type="datetimeFigureOut">
              <a:rPr lang="en-GB" smtClean="0"/>
              <a:t>05/06/2014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3313450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B3652-01EE-4A74-8FB0-EBB6A3B0AA58}" type="datetimeFigureOut">
              <a:rPr lang="en-GB" smtClean="0"/>
              <a:t>05/06/2014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1925810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B3652-01EE-4A74-8FB0-EBB6A3B0AA58}" type="datetimeFigureOut">
              <a:rPr lang="en-GB" smtClean="0"/>
              <a:t>05/06/2014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498512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2BB3652-01EE-4A74-8FB0-EBB6A3B0AA58}" type="datetimeFigureOut">
              <a:rPr lang="en-GB" smtClean="0"/>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535406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2BB3652-01EE-4A74-8FB0-EBB6A3B0AA58}" type="datetimeFigureOut">
              <a:rPr lang="en-GB" smtClean="0"/>
              <a:t>05/06/2014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BE44DA-F684-46E6-8C8C-8F65F7BA2FAA}" type="slidenum">
              <a:rPr lang="en-GB" smtClean="0"/>
              <a:t>‹#›</a:t>
            </a:fld>
            <a:endParaRPr lang="en-GB"/>
          </a:p>
        </p:txBody>
      </p:sp>
    </p:spTree>
    <p:extLst>
      <p:ext uri="{BB962C8B-B14F-4D97-AF65-F5344CB8AC3E}">
        <p14:creationId xmlns:p14="http://schemas.microsoft.com/office/powerpoint/2010/main" val="2052115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B3652-01EE-4A74-8FB0-EBB6A3B0AA58}" type="datetimeFigureOut">
              <a:rPr lang="en-GB" smtClean="0"/>
              <a:t>05/06/2014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BE44DA-F684-46E6-8C8C-8F65F7BA2FAA}" type="slidenum">
              <a:rPr lang="en-GB" smtClean="0"/>
              <a:t>‹#›</a:t>
            </a:fld>
            <a:endParaRPr lang="en-GB"/>
          </a:p>
        </p:txBody>
      </p:sp>
    </p:spTree>
    <p:extLst>
      <p:ext uri="{BB962C8B-B14F-4D97-AF65-F5344CB8AC3E}">
        <p14:creationId xmlns:p14="http://schemas.microsoft.com/office/powerpoint/2010/main" val="2680761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8" Type="http://schemas.openxmlformats.org/officeDocument/2006/relationships/image" Target="../media/image10.jpeg"/><Relationship Id="rId3" Type="http://schemas.microsoft.com/office/2007/relationships/media" Target="../media/media2.wav"/><Relationship Id="rId7" Type="http://schemas.openxmlformats.org/officeDocument/2006/relationships/image" Target="../media/image9.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audio" Target="../media/media2.wav"/><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solidFill>
                  <a:srgbClr val="FFFF00"/>
                </a:solidFill>
                <a:latin typeface="Arial" panose="020B0604020202020204" pitchFamily="34" charset="0"/>
                <a:cs typeface="Arial" panose="020B0604020202020204" pitchFamily="34" charset="0"/>
              </a:rPr>
              <a:t>Satellite communications </a:t>
            </a:r>
            <a:br>
              <a:rPr lang="en-GB" dirty="0">
                <a:solidFill>
                  <a:srgbClr val="FFFF00"/>
                </a:solidFill>
                <a:latin typeface="Arial" panose="020B0604020202020204" pitchFamily="34" charset="0"/>
                <a:cs typeface="Arial" panose="020B0604020202020204" pitchFamily="34" charset="0"/>
              </a:rPr>
            </a:br>
            <a:r>
              <a:rPr lang="en-GB" dirty="0">
                <a:solidFill>
                  <a:srgbClr val="FFFF00"/>
                </a:solidFill>
                <a:latin typeface="Arial" panose="020B0604020202020204" pitchFamily="34" charset="0"/>
                <a:cs typeface="Arial" panose="020B0604020202020204" pitchFamily="34" charset="0"/>
              </a:rPr>
              <a:t>and the </a:t>
            </a:r>
            <a:r>
              <a:rPr lang="en-GB" dirty="0" smtClean="0">
                <a:solidFill>
                  <a:srgbClr val="FFFF00"/>
                </a:solidFill>
                <a:latin typeface="Arial" panose="020B0604020202020204" pitchFamily="34" charset="0"/>
                <a:cs typeface="Arial" panose="020B0604020202020204" pitchFamily="34" charset="0"/>
              </a:rPr>
              <a:t>environment of space</a:t>
            </a:r>
            <a:endParaRPr lang="en-GB" dirty="0"/>
          </a:p>
        </p:txBody>
      </p:sp>
      <p:sp>
        <p:nvSpPr>
          <p:cNvPr id="4" name="TextBox 3"/>
          <p:cNvSpPr txBox="1"/>
          <p:nvPr/>
        </p:nvSpPr>
        <p:spPr>
          <a:xfrm>
            <a:off x="7524328" y="6459412"/>
            <a:ext cx="1224136" cy="276999"/>
          </a:xfrm>
          <a:prstGeom prst="rect">
            <a:avLst/>
          </a:prstGeom>
          <a:noFill/>
        </p:spPr>
        <p:txBody>
          <a:bodyPr wrap="square" rtlCol="0">
            <a:spAutoFit/>
          </a:bodyPr>
          <a:lstStyle/>
          <a:p>
            <a:r>
              <a:rPr lang="en-GB" sz="1200" b="1" dirty="0" smtClean="0">
                <a:solidFill>
                  <a:srgbClr val="0070C0"/>
                </a:solidFill>
              </a:rPr>
              <a:t>Images: NASA</a:t>
            </a:r>
            <a:endParaRPr lang="en-GB" sz="1200" b="1" dirty="0">
              <a:solidFill>
                <a:srgbClr val="0070C0"/>
              </a:solidFill>
            </a:endParaRPr>
          </a:p>
        </p:txBody>
      </p:sp>
    </p:spTree>
    <p:extLst>
      <p:ext uri="{BB962C8B-B14F-4D97-AF65-F5344CB8AC3E}">
        <p14:creationId xmlns:p14="http://schemas.microsoft.com/office/powerpoint/2010/main" val="38097402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11960" y="1385332"/>
            <a:ext cx="4751087" cy="864096"/>
          </a:xfrm>
        </p:spPr>
        <p:txBody>
          <a:bodyPr>
            <a:normAutofit fontScale="90000"/>
          </a:bodyPr>
          <a:lstStyle/>
          <a:p>
            <a:r>
              <a:rPr lang="en-GB" sz="2700" dirty="0" smtClean="0">
                <a:solidFill>
                  <a:srgbClr val="FFFF00"/>
                </a:solidFill>
                <a:latin typeface="Arial" panose="020B0604020202020204" pitchFamily="34" charset="0"/>
                <a:cs typeface="Arial" panose="020B0604020202020204" pitchFamily="34" charset="0"/>
              </a:rPr>
              <a:t>Can you name these satellites ?</a:t>
            </a:r>
            <a:r>
              <a:rPr lang="en-GB" dirty="0" smtClean="0">
                <a:solidFill>
                  <a:srgbClr val="FFFF00"/>
                </a:solidFill>
                <a:latin typeface="Arial" panose="020B0604020202020204" pitchFamily="34" charset="0"/>
                <a:cs typeface="Arial" panose="020B0604020202020204" pitchFamily="34" charset="0"/>
              </a:rPr>
              <a:t/>
            </a:r>
            <a:br>
              <a:rPr lang="en-GB" dirty="0" smtClean="0">
                <a:solidFill>
                  <a:srgbClr val="FFFF00"/>
                </a:solidFill>
                <a:latin typeface="Arial" panose="020B0604020202020204" pitchFamily="34" charset="0"/>
                <a:cs typeface="Arial" panose="020B0604020202020204" pitchFamily="34" charset="0"/>
              </a:rPr>
            </a:br>
            <a:endParaRPr lang="en-GB" dirty="0">
              <a:solidFill>
                <a:srgbClr val="FFFF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7620" y="3933056"/>
            <a:ext cx="4032448" cy="267178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528" y="3933056"/>
            <a:ext cx="4155146" cy="276103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550" y="516246"/>
            <a:ext cx="3467249" cy="2602269"/>
          </a:xfrm>
          <a:prstGeom prst="rect">
            <a:avLst/>
          </a:prstGeom>
        </p:spPr>
      </p:pic>
    </p:spTree>
    <p:extLst>
      <p:ext uri="{BB962C8B-B14F-4D97-AF65-F5344CB8AC3E}">
        <p14:creationId xmlns:p14="http://schemas.microsoft.com/office/powerpoint/2010/main" val="17499782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139952" y="332656"/>
            <a:ext cx="1872208" cy="648072"/>
          </a:xfrm>
        </p:spPr>
        <p:txBody>
          <a:bodyPr anchor="t">
            <a:normAutofit fontScale="90000"/>
          </a:bodyPr>
          <a:lstStyle/>
          <a:p>
            <a:r>
              <a:rPr lang="en-GB" sz="2700" dirty="0" smtClean="0">
                <a:solidFill>
                  <a:srgbClr val="FFFF00"/>
                </a:solidFill>
                <a:latin typeface="Arial" panose="020B0604020202020204" pitchFamily="34" charset="0"/>
                <a:cs typeface="Arial" panose="020B0604020202020204" pitchFamily="34" charset="0"/>
              </a:rPr>
              <a:t>Sputnik</a:t>
            </a:r>
            <a:r>
              <a:rPr lang="en-GB" dirty="0" smtClean="0">
                <a:solidFill>
                  <a:srgbClr val="FFFF00"/>
                </a:solidFill>
                <a:latin typeface="Arial" panose="020B0604020202020204" pitchFamily="34" charset="0"/>
                <a:cs typeface="Arial" panose="020B0604020202020204" pitchFamily="34" charset="0"/>
              </a:rPr>
              <a:t/>
            </a:r>
            <a:br>
              <a:rPr lang="en-GB" dirty="0" smtClean="0">
                <a:solidFill>
                  <a:srgbClr val="FFFF00"/>
                </a:solidFill>
                <a:latin typeface="Arial" panose="020B0604020202020204" pitchFamily="34" charset="0"/>
                <a:cs typeface="Arial" panose="020B0604020202020204" pitchFamily="34" charset="0"/>
              </a:rPr>
            </a:br>
            <a:endParaRPr lang="en-GB" dirty="0">
              <a:solidFill>
                <a:srgbClr val="FFFF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7620" y="3933056"/>
            <a:ext cx="4032448" cy="2671786"/>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8" y="3933056"/>
            <a:ext cx="4155146" cy="2761039"/>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9550" y="516246"/>
            <a:ext cx="3467249" cy="2602269"/>
          </a:xfrm>
          <a:prstGeom prst="rect">
            <a:avLst/>
          </a:prstGeom>
        </p:spPr>
      </p:pic>
      <p:sp>
        <p:nvSpPr>
          <p:cNvPr id="7" name="TextBox 6"/>
          <p:cNvSpPr txBox="1"/>
          <p:nvPr/>
        </p:nvSpPr>
        <p:spPr>
          <a:xfrm>
            <a:off x="364962" y="3506786"/>
            <a:ext cx="3816424" cy="369332"/>
          </a:xfrm>
          <a:prstGeom prst="rect">
            <a:avLst/>
          </a:prstGeom>
          <a:noFill/>
        </p:spPr>
        <p:txBody>
          <a:bodyPr wrap="square" rtlCol="0">
            <a:spAutoFit/>
          </a:bodyPr>
          <a:lstStyle/>
          <a:p>
            <a:r>
              <a:rPr lang="en-GB" dirty="0" smtClean="0">
                <a:solidFill>
                  <a:srgbClr val="FFFF00"/>
                </a:solidFill>
              </a:rPr>
              <a:t>The Hubble Space Telescope</a:t>
            </a:r>
            <a:endParaRPr lang="en-GB" dirty="0">
              <a:solidFill>
                <a:srgbClr val="FFFF00"/>
              </a:solidFill>
            </a:endParaRPr>
          </a:p>
        </p:txBody>
      </p:sp>
      <p:sp>
        <p:nvSpPr>
          <p:cNvPr id="8" name="TextBox 7"/>
          <p:cNvSpPr txBox="1"/>
          <p:nvPr/>
        </p:nvSpPr>
        <p:spPr>
          <a:xfrm>
            <a:off x="5364088" y="3495473"/>
            <a:ext cx="3240360" cy="369332"/>
          </a:xfrm>
          <a:prstGeom prst="rect">
            <a:avLst/>
          </a:prstGeom>
          <a:noFill/>
        </p:spPr>
        <p:txBody>
          <a:bodyPr wrap="square" rtlCol="0">
            <a:spAutoFit/>
          </a:bodyPr>
          <a:lstStyle/>
          <a:p>
            <a:r>
              <a:rPr lang="en-GB" dirty="0" smtClean="0">
                <a:solidFill>
                  <a:srgbClr val="FFFF00"/>
                </a:solidFill>
              </a:rPr>
              <a:t>The International Space Station</a:t>
            </a:r>
            <a:endParaRPr lang="en-GB" dirty="0">
              <a:solidFill>
                <a:srgbClr val="FFFF00"/>
              </a:solidFill>
            </a:endParaRPr>
          </a:p>
        </p:txBody>
      </p:sp>
      <p:sp>
        <p:nvSpPr>
          <p:cNvPr id="9" name="TextBox 8"/>
          <p:cNvSpPr txBox="1"/>
          <p:nvPr/>
        </p:nvSpPr>
        <p:spPr>
          <a:xfrm>
            <a:off x="4283968" y="1052736"/>
            <a:ext cx="3960440" cy="1200329"/>
          </a:xfrm>
          <a:prstGeom prst="rect">
            <a:avLst/>
          </a:prstGeom>
          <a:noFill/>
        </p:spPr>
        <p:txBody>
          <a:bodyPr wrap="square" rtlCol="0">
            <a:spAutoFit/>
          </a:bodyPr>
          <a:lstStyle/>
          <a:p>
            <a:pPr marL="285750" indent="-285750">
              <a:buFont typeface="Arial" panose="020B0604020202020204" pitchFamily="34" charset="0"/>
              <a:buChar char="•"/>
            </a:pPr>
            <a:r>
              <a:rPr lang="en-GB" dirty="0" smtClean="0">
                <a:solidFill>
                  <a:schemeClr val="bg1"/>
                </a:solidFill>
              </a:rPr>
              <a:t>The first man made satellite</a:t>
            </a:r>
          </a:p>
          <a:p>
            <a:pPr marL="285750" indent="-285750">
              <a:buFont typeface="Arial" panose="020B0604020202020204" pitchFamily="34" charset="0"/>
              <a:buChar char="•"/>
            </a:pPr>
            <a:r>
              <a:rPr lang="en-GB" dirty="0" smtClean="0">
                <a:solidFill>
                  <a:schemeClr val="bg1"/>
                </a:solidFill>
              </a:rPr>
              <a:t>Launched in 1957 by The USSR</a:t>
            </a:r>
          </a:p>
          <a:p>
            <a:pPr marL="285750" indent="-285750">
              <a:buFont typeface="Arial" panose="020B0604020202020204" pitchFamily="34" charset="0"/>
              <a:buChar char="•"/>
            </a:pPr>
            <a:r>
              <a:rPr lang="en-GB" dirty="0" smtClean="0">
                <a:solidFill>
                  <a:schemeClr val="bg1"/>
                </a:solidFill>
              </a:rPr>
              <a:t>Mass 84kg, diameter 53cm</a:t>
            </a:r>
          </a:p>
          <a:p>
            <a:pPr marL="285750" indent="-285750">
              <a:buFont typeface="Arial" panose="020B0604020202020204" pitchFamily="34" charset="0"/>
              <a:buChar char="•"/>
            </a:pPr>
            <a:endParaRPr lang="en-GB" dirty="0">
              <a:solidFill>
                <a:schemeClr val="bg1"/>
              </a:solidFill>
            </a:endParaRPr>
          </a:p>
        </p:txBody>
      </p:sp>
    </p:spTree>
    <p:extLst>
      <p:ext uri="{BB962C8B-B14F-4D97-AF65-F5344CB8AC3E}">
        <p14:creationId xmlns:p14="http://schemas.microsoft.com/office/powerpoint/2010/main" val="32986319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332656"/>
            <a:ext cx="8208912" cy="1152128"/>
          </a:xfrm>
        </p:spPr>
        <p:txBody>
          <a:bodyPr>
            <a:normAutofit/>
          </a:bodyPr>
          <a:lstStyle/>
          <a:p>
            <a:pPr algn="l"/>
            <a:r>
              <a:rPr lang="en-GB" sz="2400" dirty="0" smtClean="0">
                <a:solidFill>
                  <a:schemeClr val="bg1"/>
                </a:solidFill>
              </a:rPr>
              <a:t> Now there are hundreds of satellites in orbit around the Earth</a:t>
            </a:r>
          </a:p>
          <a:p>
            <a:pPr algn="l"/>
            <a:r>
              <a:rPr lang="en-GB" sz="2400" dirty="0" smtClean="0">
                <a:solidFill>
                  <a:schemeClr val="bg1"/>
                </a:solidFill>
              </a:rPr>
              <a:t> while others are exploring the solar system.</a:t>
            </a:r>
          </a:p>
          <a:p>
            <a:pPr algn="l"/>
            <a:endParaRPr lang="en-GB" sz="2400" dirty="0">
              <a:solidFill>
                <a:schemeClr val="bg1"/>
              </a:solidFill>
            </a:endParaRPr>
          </a:p>
          <a:p>
            <a:pPr algn="l"/>
            <a:endParaRPr lang="en-GB" sz="2400" dirty="0">
              <a:solidFill>
                <a:schemeClr val="bg1"/>
              </a:solidFill>
            </a:endParaRPr>
          </a:p>
        </p:txBody>
      </p:sp>
    </p:spTree>
    <p:extLst>
      <p:ext uri="{BB962C8B-B14F-4D97-AF65-F5344CB8AC3E}">
        <p14:creationId xmlns:p14="http://schemas.microsoft.com/office/powerpoint/2010/main" val="38697480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332656"/>
            <a:ext cx="8208912" cy="1152128"/>
          </a:xfrm>
        </p:spPr>
        <p:txBody>
          <a:bodyPr>
            <a:normAutofit/>
          </a:bodyPr>
          <a:lstStyle/>
          <a:p>
            <a:pPr algn="l"/>
            <a:r>
              <a:rPr lang="en-GB" sz="2400" dirty="0" smtClean="0">
                <a:solidFill>
                  <a:schemeClr val="bg1"/>
                </a:solidFill>
              </a:rPr>
              <a:t> Now there are hundreds of satellites in orbit around the Earth</a:t>
            </a:r>
          </a:p>
          <a:p>
            <a:pPr algn="l"/>
            <a:r>
              <a:rPr lang="en-GB" sz="2400" dirty="0" smtClean="0">
                <a:solidFill>
                  <a:schemeClr val="bg1"/>
                </a:solidFill>
              </a:rPr>
              <a:t> while others are exploring the solar system.</a:t>
            </a:r>
          </a:p>
          <a:p>
            <a:pPr algn="l"/>
            <a:endParaRPr lang="en-GB" sz="2400" dirty="0">
              <a:solidFill>
                <a:schemeClr val="bg1"/>
              </a:solidFill>
            </a:endParaRPr>
          </a:p>
          <a:p>
            <a:pPr algn="l"/>
            <a:endParaRPr lang="en-GB" sz="2400" dirty="0">
              <a:solidFill>
                <a:schemeClr val="bg1"/>
              </a:solidFill>
            </a:endParaRPr>
          </a:p>
        </p:txBody>
      </p:sp>
      <p:sp>
        <p:nvSpPr>
          <p:cNvPr id="5" name="TextBox 4"/>
          <p:cNvSpPr txBox="1"/>
          <p:nvPr/>
        </p:nvSpPr>
        <p:spPr>
          <a:xfrm>
            <a:off x="899592" y="1366609"/>
            <a:ext cx="6696744" cy="461665"/>
          </a:xfrm>
          <a:prstGeom prst="rect">
            <a:avLst/>
          </a:prstGeom>
          <a:noFill/>
        </p:spPr>
        <p:txBody>
          <a:bodyPr wrap="square" rtlCol="0">
            <a:spAutoFit/>
          </a:bodyPr>
          <a:lstStyle/>
          <a:p>
            <a:pPr algn="ctr"/>
            <a:r>
              <a:rPr lang="en-GB" sz="2400" dirty="0" smtClean="0">
                <a:solidFill>
                  <a:srgbClr val="FFFF00"/>
                </a:solidFill>
              </a:rPr>
              <a:t>           Satellites are used for some familiar services.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8144" y="3109952"/>
            <a:ext cx="2361664" cy="353747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576" y="2060848"/>
            <a:ext cx="2592288" cy="2127942"/>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8312" y="4293096"/>
            <a:ext cx="3370511" cy="2359904"/>
          </a:xfrm>
          <a:prstGeom prst="rect">
            <a:avLst/>
          </a:prstGeom>
        </p:spPr>
      </p:pic>
      <p:sp>
        <p:nvSpPr>
          <p:cNvPr id="9" name="TextBox 8"/>
          <p:cNvSpPr txBox="1"/>
          <p:nvPr/>
        </p:nvSpPr>
        <p:spPr>
          <a:xfrm>
            <a:off x="3409908" y="2708920"/>
            <a:ext cx="1293217" cy="646331"/>
          </a:xfrm>
          <a:prstGeom prst="rect">
            <a:avLst/>
          </a:prstGeom>
          <a:noFill/>
        </p:spPr>
        <p:txBody>
          <a:bodyPr wrap="square" rtlCol="0">
            <a:spAutoFit/>
          </a:bodyPr>
          <a:lstStyle/>
          <a:p>
            <a:pPr algn="ctr"/>
            <a:r>
              <a:rPr lang="en-GB" dirty="0" smtClean="0">
                <a:solidFill>
                  <a:schemeClr val="bg1"/>
                </a:solidFill>
              </a:rPr>
              <a:t>Satellite Navigation</a:t>
            </a:r>
            <a:endParaRPr lang="en-GB" dirty="0">
              <a:solidFill>
                <a:schemeClr val="bg1"/>
              </a:solidFill>
            </a:endParaRPr>
          </a:p>
        </p:txBody>
      </p:sp>
      <p:sp>
        <p:nvSpPr>
          <p:cNvPr id="10" name="TextBox 9"/>
          <p:cNvSpPr txBox="1"/>
          <p:nvPr/>
        </p:nvSpPr>
        <p:spPr>
          <a:xfrm>
            <a:off x="3818776" y="5670328"/>
            <a:ext cx="1512168" cy="646331"/>
          </a:xfrm>
          <a:prstGeom prst="rect">
            <a:avLst/>
          </a:prstGeom>
          <a:noFill/>
        </p:spPr>
        <p:txBody>
          <a:bodyPr wrap="square" rtlCol="0">
            <a:spAutoFit/>
          </a:bodyPr>
          <a:lstStyle/>
          <a:p>
            <a:pPr algn="ctr"/>
            <a:r>
              <a:rPr lang="en-GB" dirty="0" smtClean="0">
                <a:solidFill>
                  <a:schemeClr val="bg1"/>
                </a:solidFill>
              </a:rPr>
              <a:t>Weather forecasting</a:t>
            </a:r>
            <a:endParaRPr lang="en-GB" dirty="0">
              <a:solidFill>
                <a:schemeClr val="bg1"/>
              </a:solidFill>
            </a:endParaRPr>
          </a:p>
        </p:txBody>
      </p:sp>
      <p:sp>
        <p:nvSpPr>
          <p:cNvPr id="11" name="TextBox 10"/>
          <p:cNvSpPr txBox="1"/>
          <p:nvPr/>
        </p:nvSpPr>
        <p:spPr>
          <a:xfrm>
            <a:off x="6076868" y="2524254"/>
            <a:ext cx="1944216" cy="369332"/>
          </a:xfrm>
          <a:prstGeom prst="rect">
            <a:avLst/>
          </a:prstGeom>
          <a:noFill/>
        </p:spPr>
        <p:txBody>
          <a:bodyPr wrap="square" rtlCol="0">
            <a:spAutoFit/>
          </a:bodyPr>
          <a:lstStyle/>
          <a:p>
            <a:pPr algn="ctr"/>
            <a:r>
              <a:rPr lang="en-GB" dirty="0" smtClean="0">
                <a:solidFill>
                  <a:schemeClr val="bg1"/>
                </a:solidFill>
              </a:rPr>
              <a:t>TV broadcasting</a:t>
            </a:r>
            <a:endParaRPr lang="en-GB" dirty="0">
              <a:solidFill>
                <a:schemeClr val="bg1"/>
              </a:solidFill>
            </a:endParaRPr>
          </a:p>
        </p:txBody>
      </p:sp>
    </p:spTree>
    <p:extLst>
      <p:ext uri="{BB962C8B-B14F-4D97-AF65-F5344CB8AC3E}">
        <p14:creationId xmlns:p14="http://schemas.microsoft.com/office/powerpoint/2010/main" val="3802228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476672"/>
            <a:ext cx="8208912" cy="2520280"/>
          </a:xfrm>
        </p:spPr>
        <p:txBody>
          <a:bodyPr>
            <a:normAutofit/>
          </a:bodyPr>
          <a:lstStyle/>
          <a:p>
            <a:pPr algn="l"/>
            <a:r>
              <a:rPr lang="en-GB" sz="2000" dirty="0" smtClean="0">
                <a:solidFill>
                  <a:srgbClr val="FFFF00"/>
                </a:solidFill>
                <a:latin typeface="Arial" panose="020B0604020202020204" pitchFamily="34" charset="0"/>
                <a:cs typeface="Arial" panose="020B0604020202020204" pitchFamily="34" charset="0"/>
              </a:rPr>
              <a:t>Satellites operate above the Earth’s atmosphere. (Vacuum) and need to travel at high velocity to stay in orbit</a:t>
            </a:r>
          </a:p>
          <a:p>
            <a:pPr algn="l"/>
            <a:endParaRPr lang="en-GB" sz="2000" dirty="0" smtClean="0">
              <a:solidFill>
                <a:srgbClr val="FFFF00"/>
              </a:solidFill>
              <a:latin typeface="Arial" panose="020B0604020202020204" pitchFamily="34" charset="0"/>
              <a:cs typeface="Arial" panose="020B0604020202020204" pitchFamily="34" charset="0"/>
            </a:endParaRPr>
          </a:p>
          <a:p>
            <a:pPr algn="l"/>
            <a:r>
              <a:rPr lang="en-GB" sz="2000" dirty="0" smtClean="0">
                <a:solidFill>
                  <a:srgbClr val="FFFF00"/>
                </a:solidFill>
                <a:latin typeface="Arial" panose="020B0604020202020204" pitchFamily="34" charset="0"/>
                <a:cs typeface="Arial" panose="020B0604020202020204" pitchFamily="34" charset="0"/>
              </a:rPr>
              <a:t>All of the data they collect  or relay is sent back to Earth by radio communication.</a:t>
            </a:r>
          </a:p>
          <a:p>
            <a:pPr algn="l"/>
            <a:r>
              <a:rPr lang="en-GB" sz="2000" dirty="0" smtClean="0">
                <a:solidFill>
                  <a:srgbClr val="FFFF00"/>
                </a:solidFill>
                <a:latin typeface="Arial" panose="020B0604020202020204" pitchFamily="34" charset="0"/>
                <a:cs typeface="Arial" panose="020B0604020202020204" pitchFamily="34" charset="0"/>
              </a:rPr>
              <a:t>But…..Not all satellites are large</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2780928"/>
            <a:ext cx="5760640" cy="3856296"/>
          </a:xfrm>
          <a:prstGeom prst="rect">
            <a:avLst/>
          </a:prstGeom>
        </p:spPr>
      </p:pic>
    </p:spTree>
    <p:extLst>
      <p:ext uri="{BB962C8B-B14F-4D97-AF65-F5344CB8AC3E}">
        <p14:creationId xmlns:p14="http://schemas.microsoft.com/office/powerpoint/2010/main" val="13690470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476672"/>
            <a:ext cx="8208912" cy="2520280"/>
          </a:xfrm>
        </p:spPr>
        <p:txBody>
          <a:bodyPr>
            <a:normAutofit/>
          </a:bodyPr>
          <a:lstStyle/>
          <a:p>
            <a:pPr algn="l"/>
            <a:r>
              <a:rPr lang="en-GB" sz="2000" dirty="0" smtClean="0">
                <a:solidFill>
                  <a:srgbClr val="FFFF00"/>
                </a:solidFill>
                <a:latin typeface="Arial" panose="020B0604020202020204" pitchFamily="34" charset="0"/>
                <a:cs typeface="Arial" panose="020B0604020202020204" pitchFamily="34" charset="0"/>
              </a:rPr>
              <a:t>Satellites operate above the Earth’s atmosphere. (Vacuum) and need to travel at high velocity to stay in orbit</a:t>
            </a:r>
          </a:p>
          <a:p>
            <a:pPr algn="l"/>
            <a:endParaRPr lang="en-GB" sz="2000" dirty="0" smtClean="0">
              <a:solidFill>
                <a:srgbClr val="FFFF00"/>
              </a:solidFill>
              <a:latin typeface="Arial" panose="020B0604020202020204" pitchFamily="34" charset="0"/>
              <a:cs typeface="Arial" panose="020B0604020202020204" pitchFamily="34" charset="0"/>
            </a:endParaRPr>
          </a:p>
          <a:p>
            <a:pPr algn="l"/>
            <a:r>
              <a:rPr lang="en-GB" sz="2000" dirty="0" smtClean="0">
                <a:solidFill>
                  <a:srgbClr val="FFFF00"/>
                </a:solidFill>
                <a:latin typeface="Arial" panose="020B0604020202020204" pitchFamily="34" charset="0"/>
                <a:cs typeface="Arial" panose="020B0604020202020204" pitchFamily="34" charset="0"/>
              </a:rPr>
              <a:t>All of the data they collect  or relay is sent back to Earth by radio communication.</a:t>
            </a:r>
          </a:p>
          <a:p>
            <a:pPr algn="l"/>
            <a:r>
              <a:rPr lang="en-GB" sz="2000" dirty="0" smtClean="0">
                <a:solidFill>
                  <a:srgbClr val="FFFF00"/>
                </a:solidFill>
                <a:latin typeface="Arial" panose="020B0604020202020204" pitchFamily="34" charset="0"/>
                <a:cs typeface="Arial" panose="020B0604020202020204" pitchFamily="34" charset="0"/>
              </a:rPr>
              <a:t>But…..Not all satellites are large</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2780928"/>
            <a:ext cx="5760640" cy="3856296"/>
          </a:xfrm>
          <a:prstGeom prst="rect">
            <a:avLst/>
          </a:prstGeom>
        </p:spPr>
      </p:pic>
      <p:sp>
        <p:nvSpPr>
          <p:cNvPr id="2" name="TextBox 1"/>
          <p:cNvSpPr txBox="1"/>
          <p:nvPr/>
        </p:nvSpPr>
        <p:spPr>
          <a:xfrm>
            <a:off x="6300192" y="2852936"/>
            <a:ext cx="2664296" cy="2031325"/>
          </a:xfrm>
          <a:prstGeom prst="rect">
            <a:avLst/>
          </a:prstGeom>
          <a:noFill/>
        </p:spPr>
        <p:txBody>
          <a:bodyPr wrap="square" rtlCol="0">
            <a:spAutoFit/>
          </a:bodyPr>
          <a:lstStyle/>
          <a:p>
            <a:r>
              <a:rPr lang="en-GB" dirty="0" smtClean="0">
                <a:solidFill>
                  <a:schemeClr val="bg1"/>
                </a:solidFill>
              </a:rPr>
              <a:t>Name: </a:t>
            </a:r>
            <a:r>
              <a:rPr lang="en-GB" dirty="0" err="1" smtClean="0">
                <a:solidFill>
                  <a:schemeClr val="bg1"/>
                </a:solidFill>
              </a:rPr>
              <a:t>FUNcube</a:t>
            </a:r>
            <a:endParaRPr lang="en-GB" dirty="0" smtClean="0">
              <a:solidFill>
                <a:schemeClr val="bg1"/>
              </a:solidFill>
            </a:endParaRPr>
          </a:p>
          <a:p>
            <a:r>
              <a:rPr lang="en-GB" dirty="0" smtClean="0">
                <a:solidFill>
                  <a:schemeClr val="bg1"/>
                </a:solidFill>
              </a:rPr>
              <a:t>Mass :   937g</a:t>
            </a:r>
          </a:p>
          <a:p>
            <a:r>
              <a:rPr lang="en-GB" dirty="0" smtClean="0">
                <a:solidFill>
                  <a:schemeClr val="bg1"/>
                </a:solidFill>
              </a:rPr>
              <a:t>Power:  Solar panels and batteries</a:t>
            </a:r>
          </a:p>
          <a:p>
            <a:r>
              <a:rPr lang="en-GB" dirty="0" smtClean="0">
                <a:solidFill>
                  <a:schemeClr val="bg1"/>
                </a:solidFill>
              </a:rPr>
              <a:t>Size: 10 x 10 x 10cm</a:t>
            </a:r>
          </a:p>
          <a:p>
            <a:r>
              <a:rPr lang="en-GB" dirty="0" smtClean="0">
                <a:solidFill>
                  <a:schemeClr val="bg1"/>
                </a:solidFill>
              </a:rPr>
              <a:t>Orbit: Polar </a:t>
            </a:r>
          </a:p>
          <a:p>
            <a:r>
              <a:rPr lang="en-GB" dirty="0" smtClean="0">
                <a:solidFill>
                  <a:schemeClr val="bg1"/>
                </a:solidFill>
              </a:rPr>
              <a:t>Altitude - 630km</a:t>
            </a:r>
            <a:endParaRPr lang="en-GB" dirty="0">
              <a:solidFill>
                <a:schemeClr val="bg1"/>
              </a:solidFill>
            </a:endParaRPr>
          </a:p>
        </p:txBody>
      </p:sp>
    </p:spTree>
    <p:extLst>
      <p:ext uri="{BB962C8B-B14F-4D97-AF65-F5344CB8AC3E}">
        <p14:creationId xmlns:p14="http://schemas.microsoft.com/office/powerpoint/2010/main" val="3305351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GB" sz="2400" dirty="0" smtClean="0">
                <a:latin typeface="Arial" panose="020B0604020202020204" pitchFamily="34" charset="0"/>
                <a:cs typeface="Arial" panose="020B0604020202020204" pitchFamily="34" charset="0"/>
              </a:rPr>
              <a:t>The  </a:t>
            </a:r>
            <a:r>
              <a:rPr lang="en-GB" sz="2400" dirty="0" err="1" smtClean="0">
                <a:latin typeface="Arial" panose="020B0604020202020204" pitchFamily="34" charset="0"/>
                <a:cs typeface="Arial" panose="020B0604020202020204" pitchFamily="34" charset="0"/>
              </a:rPr>
              <a:t>FUNcube</a:t>
            </a:r>
            <a:r>
              <a:rPr lang="en-GB" sz="2400" dirty="0" smtClean="0">
                <a:latin typeface="Arial" panose="020B0604020202020204" pitchFamily="34" charset="0"/>
                <a:cs typeface="Arial" panose="020B0604020202020204" pitchFamily="34" charset="0"/>
              </a:rPr>
              <a:t>  Satellite</a:t>
            </a:r>
            <a:endParaRPr lang="en-GB"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32040" y="1124744"/>
            <a:ext cx="3589874" cy="2632041"/>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552" y="1124744"/>
            <a:ext cx="3384375" cy="3884657"/>
          </a:xfrm>
          <a:prstGeom prst="rect">
            <a:avLst/>
          </a:prstGeom>
          <a:noFill/>
          <a:ln>
            <a:noFill/>
          </a:ln>
        </p:spPr>
      </p:pic>
      <p:sp>
        <p:nvSpPr>
          <p:cNvPr id="3" name="TextBox 2"/>
          <p:cNvSpPr txBox="1"/>
          <p:nvPr/>
        </p:nvSpPr>
        <p:spPr>
          <a:xfrm>
            <a:off x="4499992" y="3861046"/>
            <a:ext cx="4453970" cy="646331"/>
          </a:xfrm>
          <a:prstGeom prst="rect">
            <a:avLst/>
          </a:prstGeom>
          <a:noFill/>
        </p:spPr>
        <p:txBody>
          <a:bodyPr wrap="square" rtlCol="0">
            <a:spAutoFit/>
          </a:bodyPr>
          <a:lstStyle/>
          <a:p>
            <a:pPr algn="ctr"/>
            <a:r>
              <a:rPr lang="en-GB" dirty="0" smtClean="0"/>
              <a:t>With solar panels and communication antennas</a:t>
            </a:r>
            <a:endParaRPr lang="en-GB" dirty="0"/>
          </a:p>
        </p:txBody>
      </p:sp>
      <p:sp>
        <p:nvSpPr>
          <p:cNvPr id="5" name="TextBox 4"/>
          <p:cNvSpPr txBox="1"/>
          <p:nvPr/>
        </p:nvSpPr>
        <p:spPr>
          <a:xfrm>
            <a:off x="539552" y="5301208"/>
            <a:ext cx="3600400" cy="1200329"/>
          </a:xfrm>
          <a:prstGeom prst="rect">
            <a:avLst/>
          </a:prstGeom>
          <a:noFill/>
        </p:spPr>
        <p:txBody>
          <a:bodyPr wrap="square" rtlCol="0">
            <a:spAutoFit/>
          </a:bodyPr>
          <a:lstStyle/>
          <a:p>
            <a:r>
              <a:rPr lang="en-GB" dirty="0" smtClean="0"/>
              <a:t>Inside the satellite, you can see some of the electronics and the battery that provides power in eclipse</a:t>
            </a:r>
            <a:endParaRPr lang="en-GB" dirty="0"/>
          </a:p>
        </p:txBody>
      </p:sp>
      <p:pic>
        <p:nvPicPr>
          <p:cNvPr id="6" name="FUNcube EM recording - Strong signal.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348192" y="5614938"/>
            <a:ext cx="609600" cy="609600"/>
          </a:xfrm>
          <a:prstGeom prst="rect">
            <a:avLst/>
          </a:prstGeom>
        </p:spPr>
      </p:pic>
      <p:sp>
        <p:nvSpPr>
          <p:cNvPr id="7" name="TextBox 6"/>
          <p:cNvSpPr txBox="1"/>
          <p:nvPr/>
        </p:nvSpPr>
        <p:spPr>
          <a:xfrm>
            <a:off x="5292080" y="5762873"/>
            <a:ext cx="3384376" cy="523220"/>
          </a:xfrm>
          <a:prstGeom prst="rect">
            <a:avLst/>
          </a:prstGeom>
          <a:noFill/>
        </p:spPr>
        <p:txBody>
          <a:bodyPr wrap="square" rtlCol="0">
            <a:spAutoFit/>
          </a:bodyPr>
          <a:lstStyle/>
          <a:p>
            <a:r>
              <a:rPr lang="en-GB" sz="1400" dirty="0" smtClean="0">
                <a:solidFill>
                  <a:srgbClr val="FFFF00"/>
                </a:solidFill>
              </a:rPr>
              <a:t>The sound of </a:t>
            </a:r>
            <a:r>
              <a:rPr lang="en-GB" sz="1400" dirty="0" err="1" smtClean="0">
                <a:solidFill>
                  <a:srgbClr val="FFFF00"/>
                </a:solidFill>
              </a:rPr>
              <a:t>FUNcube’s</a:t>
            </a:r>
            <a:r>
              <a:rPr lang="en-GB" sz="1400" dirty="0" smtClean="0">
                <a:solidFill>
                  <a:srgbClr val="FFFF00"/>
                </a:solidFill>
              </a:rPr>
              <a:t> signal from space. Sending data at 1200 bits per second</a:t>
            </a:r>
            <a:endParaRPr lang="en-GB" sz="1400" dirty="0">
              <a:solidFill>
                <a:srgbClr val="FFFF00"/>
              </a:solidFill>
            </a:endParaRPr>
          </a:p>
        </p:txBody>
      </p:sp>
      <p:sp>
        <p:nvSpPr>
          <p:cNvPr id="10" name="TextBox 9"/>
          <p:cNvSpPr txBox="1"/>
          <p:nvPr/>
        </p:nvSpPr>
        <p:spPr>
          <a:xfrm>
            <a:off x="5354329" y="4855512"/>
            <a:ext cx="3229834" cy="523220"/>
          </a:xfrm>
          <a:prstGeom prst="rect">
            <a:avLst/>
          </a:prstGeom>
          <a:noFill/>
        </p:spPr>
        <p:txBody>
          <a:bodyPr wrap="square" rtlCol="0">
            <a:spAutoFit/>
          </a:bodyPr>
          <a:lstStyle/>
          <a:p>
            <a:r>
              <a:rPr lang="en-GB" sz="1400" dirty="0" smtClean="0">
                <a:solidFill>
                  <a:srgbClr val="FFFF00"/>
                </a:solidFill>
              </a:rPr>
              <a:t>The sound of </a:t>
            </a:r>
            <a:r>
              <a:rPr lang="en-GB" sz="1400" dirty="0">
                <a:solidFill>
                  <a:srgbClr val="FFFF00"/>
                </a:solidFill>
              </a:rPr>
              <a:t> </a:t>
            </a:r>
            <a:r>
              <a:rPr lang="en-GB" sz="1400" dirty="0" smtClean="0">
                <a:solidFill>
                  <a:srgbClr val="FFFF00"/>
                </a:solidFill>
              </a:rPr>
              <a:t>Morse code.  Around 10 ‘bits’ of data per second</a:t>
            </a:r>
            <a:endParaRPr lang="en-GB" sz="1400" dirty="0">
              <a:solidFill>
                <a:srgbClr val="FFFF00"/>
              </a:solidFill>
            </a:endParaRPr>
          </a:p>
        </p:txBody>
      </p:sp>
      <p:pic>
        <p:nvPicPr>
          <p:cNvPr id="8" name="SOS_SOS_TITANIC.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4348192" y="4749254"/>
            <a:ext cx="609600" cy="609600"/>
          </a:xfrm>
          <a:prstGeom prst="rect">
            <a:avLst/>
          </a:prstGeom>
        </p:spPr>
      </p:pic>
    </p:spTree>
    <p:extLst>
      <p:ext uri="{BB962C8B-B14F-4D97-AF65-F5344CB8AC3E}">
        <p14:creationId xmlns:p14="http://schemas.microsoft.com/office/powerpoint/2010/main" val="14222533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6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200" fill="hold"/>
                                        <p:tgtEl>
                                          <p:spTgt spid="8"/>
                                        </p:tgtEl>
                                      </p:cBhvr>
                                    </p:cmd>
                                  </p:childTnLst>
                                </p:cTn>
                              </p:par>
                            </p:childTnLst>
                          </p:cTn>
                        </p:par>
                      </p:childTnLst>
                    </p:cTn>
                  </p:par>
                </p:childTnLst>
              </p:cTn>
              <p:nextCondLst>
                <p:cond evt="onClick" delay="0">
                  <p:tgtEl>
                    <p:spTgt spid="8"/>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1" name="TextBox 10"/>
          <p:cNvSpPr txBox="1"/>
          <p:nvPr/>
        </p:nvSpPr>
        <p:spPr>
          <a:xfrm>
            <a:off x="467544" y="260648"/>
            <a:ext cx="8280920" cy="3693319"/>
          </a:xfrm>
          <a:prstGeom prst="rect">
            <a:avLst/>
          </a:prstGeom>
          <a:noFill/>
        </p:spPr>
        <p:txBody>
          <a:bodyPr wrap="square" rtlCol="0">
            <a:spAutoFit/>
          </a:bodyPr>
          <a:lstStyle/>
          <a:p>
            <a:r>
              <a:rPr lang="en-GB" sz="2400" dirty="0" smtClean="0">
                <a:solidFill>
                  <a:srgbClr val="FFFF00"/>
                </a:solidFill>
              </a:rPr>
              <a:t>Your task today is to investigate  </a:t>
            </a:r>
            <a:r>
              <a:rPr lang="en-GB" sz="2400" dirty="0" err="1" smtClean="0">
                <a:solidFill>
                  <a:srgbClr val="FFFF00"/>
                </a:solidFill>
              </a:rPr>
              <a:t>FUNcube</a:t>
            </a:r>
            <a:r>
              <a:rPr lang="en-GB" sz="2400" dirty="0" smtClean="0">
                <a:solidFill>
                  <a:srgbClr val="FFFF00"/>
                </a:solidFill>
              </a:rPr>
              <a:t> and the environment of space by using graphs produced from the satellite’s telemetry.</a:t>
            </a:r>
          </a:p>
          <a:p>
            <a:endParaRPr lang="en-GB" sz="1600" dirty="0"/>
          </a:p>
          <a:p>
            <a:r>
              <a:rPr lang="en-GB" dirty="0" smtClean="0">
                <a:solidFill>
                  <a:srgbClr val="FFFF00"/>
                </a:solidFill>
              </a:rPr>
              <a:t>Ex1.</a:t>
            </a:r>
            <a:r>
              <a:rPr lang="en-GB" dirty="0" smtClean="0"/>
              <a:t>  Use the graphs provided to find the time taken for </a:t>
            </a:r>
            <a:r>
              <a:rPr lang="en-GB" dirty="0" err="1" smtClean="0"/>
              <a:t>FUNcube</a:t>
            </a:r>
            <a:r>
              <a:rPr lang="en-GB" dirty="0" smtClean="0"/>
              <a:t> to complete one orbit of the Earth.  Then use this to calculate the velocity of the satellite</a:t>
            </a:r>
          </a:p>
          <a:p>
            <a:endParaRPr lang="en-GB" dirty="0"/>
          </a:p>
          <a:p>
            <a:r>
              <a:rPr lang="en-GB" dirty="0" smtClean="0">
                <a:solidFill>
                  <a:srgbClr val="FFFF00"/>
                </a:solidFill>
              </a:rPr>
              <a:t>Ex2.</a:t>
            </a:r>
            <a:r>
              <a:rPr lang="en-GB" dirty="0" smtClean="0"/>
              <a:t>  Find the maximum and minimum temperatures the satellite  experiences in one orbit. Compare your results with the range of temperatures during a day here on Earth</a:t>
            </a:r>
          </a:p>
          <a:p>
            <a:endParaRPr lang="en-GB" dirty="0"/>
          </a:p>
          <a:p>
            <a:r>
              <a:rPr lang="en-GB" dirty="0" smtClean="0">
                <a:solidFill>
                  <a:srgbClr val="FFFF00"/>
                </a:solidFill>
              </a:rPr>
              <a:t>Ex3.</a:t>
            </a:r>
            <a:r>
              <a:rPr lang="en-GB" dirty="0" smtClean="0"/>
              <a:t> </a:t>
            </a:r>
            <a:r>
              <a:rPr lang="en-GB" dirty="0" err="1" smtClean="0"/>
              <a:t>FUNcube</a:t>
            </a:r>
            <a:r>
              <a:rPr lang="en-GB" dirty="0" smtClean="0"/>
              <a:t> uses its solar panels to produce electrical energy from sunlight. Use the graphs  to investigate how much power the satellite produces in sunlight and how the battery is used in eclipse.</a:t>
            </a:r>
            <a:endParaRPr lang="en-GB"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3953967"/>
            <a:ext cx="4986771" cy="2592288"/>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260" y="4044062"/>
            <a:ext cx="3618148" cy="2412098"/>
          </a:xfrm>
          <a:prstGeom prst="rect">
            <a:avLst/>
          </a:prstGeom>
        </p:spPr>
      </p:pic>
    </p:spTree>
    <p:extLst>
      <p:ext uri="{BB962C8B-B14F-4D97-AF65-F5344CB8AC3E}">
        <p14:creationId xmlns:p14="http://schemas.microsoft.com/office/powerpoint/2010/main" val="255388709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740</TotalTime>
  <Words>981</Words>
  <Application>Microsoft Office PowerPoint</Application>
  <PresentationFormat>On-screen Show (4:3)</PresentationFormat>
  <Paragraphs>80</Paragraphs>
  <Slides>9</Slides>
  <Notes>8</Notes>
  <HiddenSlides>0</HiddenSlides>
  <MMClips>2</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Satellite communications  and the environment of space</vt:lpstr>
      <vt:lpstr>Can you name these satellites ? </vt:lpstr>
      <vt:lpstr>Sputnik </vt:lpstr>
      <vt:lpstr>PowerPoint Presentation</vt:lpstr>
      <vt:lpstr>PowerPoint Presentation</vt:lpstr>
      <vt:lpstr>PowerPoint Presentation</vt:lpstr>
      <vt:lpstr>PowerPoint Presentation</vt:lpstr>
      <vt:lpstr>The  FUNcube  Satellite</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Satellite communications  and the space environment</dc:title>
  <dc:creator>David</dc:creator>
  <cp:lastModifiedBy>David</cp:lastModifiedBy>
  <cp:revision>54</cp:revision>
  <dcterms:created xsi:type="dcterms:W3CDTF">2014-02-05T21:42:58Z</dcterms:created>
  <dcterms:modified xsi:type="dcterms:W3CDTF">2014-06-05T21:37:35Z</dcterms:modified>
</cp:coreProperties>
</file>