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Default Extension="wav" ContentType="audio/wav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40"/>
  </p:notesMasterIdLst>
  <p:sldIdLst>
    <p:sldId id="256" r:id="rId3"/>
    <p:sldId id="259" r:id="rId4"/>
    <p:sldId id="260" r:id="rId5"/>
    <p:sldId id="291" r:id="rId6"/>
    <p:sldId id="292" r:id="rId7"/>
    <p:sldId id="294" r:id="rId8"/>
    <p:sldId id="293" r:id="rId9"/>
    <p:sldId id="269" r:id="rId10"/>
    <p:sldId id="262" r:id="rId11"/>
    <p:sldId id="261" r:id="rId12"/>
    <p:sldId id="295" r:id="rId13"/>
    <p:sldId id="270" r:id="rId14"/>
    <p:sldId id="299" r:id="rId15"/>
    <p:sldId id="271" r:id="rId16"/>
    <p:sldId id="297" r:id="rId17"/>
    <p:sldId id="298" r:id="rId18"/>
    <p:sldId id="300" r:id="rId19"/>
    <p:sldId id="301" r:id="rId20"/>
    <p:sldId id="266" r:id="rId21"/>
    <p:sldId id="305" r:id="rId22"/>
    <p:sldId id="279" r:id="rId23"/>
    <p:sldId id="284" r:id="rId24"/>
    <p:sldId id="276" r:id="rId25"/>
    <p:sldId id="282" r:id="rId26"/>
    <p:sldId id="285" r:id="rId27"/>
    <p:sldId id="267" r:id="rId28"/>
    <p:sldId id="268" r:id="rId29"/>
    <p:sldId id="272" r:id="rId30"/>
    <p:sldId id="273" r:id="rId31"/>
    <p:sldId id="274" r:id="rId32"/>
    <p:sldId id="280" r:id="rId33"/>
    <p:sldId id="281" r:id="rId34"/>
    <p:sldId id="283" r:id="rId35"/>
    <p:sldId id="303" r:id="rId36"/>
    <p:sldId id="306" r:id="rId37"/>
    <p:sldId id="289" r:id="rId38"/>
    <p:sldId id="304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Introduction" id="{2A1BEE3C-3B32-4761-BFA8-5D4300CF88B7}">
          <p14:sldIdLst>
            <p14:sldId id="256"/>
          </p14:sldIdLst>
        </p14:section>
        <p14:section name="Contents" id="{15959936-BC58-483B-AC1A-36C7625DCAEE}">
          <p14:sldIdLst>
            <p14:sldId id="258"/>
          </p14:sldIdLst>
        </p14:section>
        <p14:section name="Obtaining data from FUNcube" id="{88ADA4FA-9667-49C1-A3E7-451A27A77FE1}">
          <p14:sldIdLst>
            <p14:sldId id="259"/>
            <p14:sldId id="260"/>
            <p14:sldId id="261"/>
            <p14:sldId id="262"/>
            <p14:sldId id="269"/>
            <p14:sldId id="264"/>
            <p14:sldId id="270"/>
            <p14:sldId id="271"/>
            <p14:sldId id="263"/>
            <p14:sldId id="265"/>
            <p14:sldId id="266"/>
          </p14:sldIdLst>
        </p14:section>
        <p14:section name="Teaching with FUNcube" id="{134B1D91-5C3F-43CB-9AC8-0A848F73D8FB}">
          <p14:sldIdLst>
            <p14:sldId id="257"/>
            <p14:sldId id="267"/>
            <p14:sldId id="268"/>
            <p14:sldId id="272"/>
            <p14:sldId id="273"/>
            <p14:sldId id="276"/>
            <p14:sldId id="274"/>
            <p14:sldId id="277"/>
            <p14:sldId id="27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</p:showPr>
  <p:clrMru>
    <a:srgbClr val="A6BA2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4681" autoAdjust="0"/>
    <p:restoredTop sz="94660"/>
  </p:normalViewPr>
  <p:slideViewPr>
    <p:cSldViewPr>
      <p:cViewPr>
        <p:scale>
          <a:sx n="69" d="100"/>
          <a:sy n="69" d="100"/>
        </p:scale>
        <p:origin x="-11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7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E86DF-7E0E-4CBD-A163-459D188497C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9D737-60E8-4E66-A17D-383ADA06003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picture of the actual spacecraft during testing before launch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location of the launch day monitoring station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6B1DC0-09C7-42FB-B3C2-2D469EE1D7F2}" type="slidenum">
              <a:rPr lang="en-GB" smtClean="0">
                <a:ea typeface="MS Gothic" charset="-128"/>
              </a:rPr>
              <a:pPr/>
              <a:t>4</a:t>
            </a:fld>
            <a:endParaRPr lang="en-GB" smtClean="0">
              <a:ea typeface="MS Gothic" charset="-128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983FF67-7404-46B0-9782-973D60ACE3F0}" type="slidenum">
              <a:rPr lang="en-GB" smtClean="0">
                <a:ea typeface="MS Gothic" charset="-128"/>
              </a:rPr>
              <a:pPr/>
              <a:t>5</a:t>
            </a:fld>
            <a:endParaRPr lang="en-GB" smtClean="0">
              <a:ea typeface="MS Gothic" charset="-128"/>
            </a:endParaRPr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r>
              <a:rPr lang="en-US" dirty="0" smtClean="0"/>
              <a:t>On the left the room as it normally is – on the right the day prior to launch day after we had set up rather more computers and other equipment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Before we had seen the first signals from space and then just after we received</a:t>
            </a:r>
            <a:r>
              <a:rPr lang="en-GB" baseline="0" dirty="0" smtClean="0"/>
              <a:t> the first data via a station in South Africa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979C111-E8A9-4F21-9066-5A4C8F065FD4}" type="slidenum">
              <a:rPr lang="en-GB" smtClean="0">
                <a:ea typeface="MS Gothic" charset="-128"/>
              </a:rPr>
              <a:pPr/>
              <a:t>7</a:t>
            </a:fld>
            <a:endParaRPr lang="en-GB" smtClean="0">
              <a:ea typeface="MS Gothic" charset="-128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3609DE4-1E1A-4373-B93E-13A035C31B0F}" type="slidenum">
              <a:rPr lang="en-US" sz="1200">
                <a:solidFill>
                  <a:srgbClr val="000000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</a:t>
            </a:fld>
            <a:endParaRPr lang="en-US" sz="1200">
              <a:solidFill>
                <a:srgbClr val="000000"/>
              </a:solidFill>
              <a:latin typeface="Calibri" pitchFamily="32" charset="0"/>
            </a:endParaRPr>
          </a:p>
        </p:txBody>
      </p:sp>
      <p:sp>
        <p:nvSpPr>
          <p:cNvPr id="5530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r>
              <a:rPr lang="en-US" dirty="0" smtClean="0"/>
              <a:t>The first data form FUNcube-1 just after deployment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top face has the black and silver MSE strips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signals has a very distinctive “beep” every 5 seconds so it is easy to recognise by ear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dashboard with the spectrum display at the bottom and some </a:t>
            </a:r>
            <a:r>
              <a:rPr lang="en-GB" dirty="0" err="1" smtClean="0"/>
              <a:t>realtime</a:t>
            </a:r>
            <a:r>
              <a:rPr lang="en-GB" dirty="0" smtClean="0"/>
              <a:t> telemetry displayed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Nine Fitter messages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</a:t>
            </a:r>
            <a:r>
              <a:rPr lang="en-GB" dirty="0" err="1" smtClean="0"/>
              <a:t>doppler</a:t>
            </a:r>
            <a:r>
              <a:rPr lang="en-GB" dirty="0" smtClean="0"/>
              <a:t> curve from space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Sun sensors on three faces – showing the spin or “rotation” rate around the Z axis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Power consumption – 220mA when in the sun and only 140mA when in eclipse until amateurs start using the transponder!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Battery volts – again Whole orbit Data showing sunlit and eclipse values...we are only discharging the battery by about 5% each eclipse and recharging within 15 </a:t>
            </a:r>
            <a:r>
              <a:rPr lang="en-GB" dirty="0" err="1" smtClean="0"/>
              <a:t>mins</a:t>
            </a:r>
            <a:r>
              <a:rPr lang="en-GB" dirty="0" smtClean="0"/>
              <a:t> of re-entering sunlight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Black strip looses energy quicker than the silver one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More than 500 listeners around the world contribute data to the Warehouse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More than 600 listeners around the world contribute data to the Warehouse – we could really </a:t>
            </a:r>
            <a:r>
              <a:rPr lang="en-GB" dirty="0" err="1" smtClean="0"/>
              <a:t>really</a:t>
            </a:r>
            <a:r>
              <a:rPr lang="en-GB" dirty="0" smtClean="0"/>
              <a:t> do with some stations in the arctic/</a:t>
            </a:r>
            <a:r>
              <a:rPr lang="en-GB" dirty="0" err="1" smtClean="0"/>
              <a:t>antarctic</a:t>
            </a:r>
            <a:r>
              <a:rPr lang="en-GB" dirty="0" smtClean="0"/>
              <a:t> ..also on any of the islands</a:t>
            </a:r>
            <a:r>
              <a:rPr lang="en-GB" baseline="0" dirty="0" smtClean="0"/>
              <a:t> in the South Atlantic, Indian and Pacific oceans...we would be pleased to sponsor some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real unknown – why is our spin rate changing every day?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34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Our website has a special section with educational outreach resources.....we are very grateful for all the contributions that we have received...especially the ARRL contribution!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9D737-60E8-4E66-A17D-383ADA060030}" type="slidenum">
              <a:rPr lang="en-GB" smtClean="0"/>
              <a:pPr/>
              <a:t>35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28653338"/>
      </p:ext>
    </p:extLst>
  </p:cSld>
  <p:clrMapOvr>
    <a:masterClrMapping/>
  </p:clrMapOvr>
  <p:transition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68573001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38298556"/>
      </p:ext>
    </p:extLst>
  </p:cSld>
  <p:clrMapOvr>
    <a:masterClrMapping/>
  </p:clrMapOvr>
  <p:transition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23889611"/>
      </p:ext>
    </p:extLst>
  </p:cSld>
  <p:clrMapOvr>
    <a:masterClrMapping/>
  </p:clrMapOvr>
  <p:transition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4592645"/>
      </p:ext>
    </p:extLst>
  </p:cSld>
  <p:clrMapOvr>
    <a:masterClrMapping/>
  </p:clrMapOvr>
  <p:transition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FUNcube-1 – FUN in Space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Using satellites to teach the curriculum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6953941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03462889"/>
      </p:ext>
    </p:extLst>
  </p:cSld>
  <p:clrMapOvr>
    <a:masterClrMapping/>
  </p:clrMapOvr>
  <p:transition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27505172"/>
      </p:ext>
    </p:extLst>
  </p:cSld>
  <p:clrMapOvr>
    <a:masterClrMapping/>
  </p:clrMapOvr>
  <p:transition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59150472"/>
      </p:ext>
    </p:extLst>
  </p:cSld>
  <p:clrMapOvr>
    <a:masterClrMapping/>
  </p:clrMapOvr>
  <p:transition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32104443"/>
      </p:ext>
    </p:extLst>
  </p:cSld>
  <p:clrMapOvr>
    <a:masterClrMapping/>
  </p:clrMapOvr>
  <p:transition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90454773"/>
      </p:ext>
    </p:extLst>
  </p:cSld>
  <p:clrMapOvr>
    <a:masterClrMapping/>
  </p:clrMapOvr>
  <p:transition advTm="10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advTm="10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Using satellites to teach the curriculum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5841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0000"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BDC01CF-6DD0-4061-AB0C-36106F63E004}" type="datetimeFigureOut">
              <a:rPr lang="en-GB" smtClean="0"/>
              <a:pPr/>
              <a:t>16/06/2014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F58C27A-161D-417F-A438-04002A9370E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Tm="1000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3.xml"/><Relationship Id="rId1" Type="http://schemas.openxmlformats.org/officeDocument/2006/relationships/audio" Target="../media/media1.wav"/><Relationship Id="rId6" Type="http://schemas.microsoft.com/office/2007/relationships/media" Target="../media/media1.wav"/><Relationship Id="rId5" Type="http://schemas.openxmlformats.org/officeDocument/2006/relationships/image" Target="../media/image14.jpeg"/><Relationship Id="rId4" Type="http://schemas.openxmlformats.org/officeDocument/2006/relationships/hyperlink" Target="http://www.funcubedongle.com/wp-content/uploads/2010/11/P1000772acrop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arehouse.funcube.org.uk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galileoandeinstein.physics.virginia.edu/more_stuff/flashlets/NewtMtn/NewtMtn.html" TargetMode="External"/><Relationship Id="rId2" Type="http://schemas.openxmlformats.org/officeDocument/2006/relationships/hyperlink" Target="http://galileo.phys.virginia.edu/classes/109N/more_stuff/Applets/newt/newtmtn.html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galileoandeinstein.physics.virginia.edu/more_stuff/flashlets/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atubasat.com/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260648"/>
            <a:ext cx="8229600" cy="1143000"/>
          </a:xfrm>
        </p:spPr>
        <p:txBody>
          <a:bodyPr/>
          <a:lstStyle/>
          <a:p>
            <a:r>
              <a:rPr lang="en-GB" dirty="0" smtClean="0"/>
              <a:t>FUNcube-1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29" r="9837"/>
          <a:stretch/>
        </p:blipFill>
        <p:spPr>
          <a:xfrm rot="16200000">
            <a:off x="-2399819" y="2641377"/>
            <a:ext cx="6413679" cy="1543050"/>
          </a:xfrm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1331640" y="51571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Using satellites in </a:t>
            </a:r>
            <a:r>
              <a:rPr lang="en-GB" dirty="0" smtClean="0"/>
              <a:t>schools </a:t>
            </a:r>
          </a:p>
          <a:p>
            <a:r>
              <a:rPr lang="en-GB" dirty="0" smtClean="0"/>
              <a:t>and colleges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1700808"/>
            <a:ext cx="3884510" cy="284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4524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Introduction to FUNcube-1 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35854924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FUNcube-1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FUNcube-1 is a 1U </a:t>
            </a:r>
            <a:r>
              <a:rPr lang="en-GB" dirty="0" smtClean="0"/>
              <a:t>C</a:t>
            </a:r>
            <a:r>
              <a:rPr lang="en-GB" sz="2800" dirty="0" smtClean="0"/>
              <a:t>ubeSat that was designed, built and financed ENTIRELY by volunteers and supporters of AMSAT-UK and AMSAT-NL</a:t>
            </a:r>
          </a:p>
          <a:p>
            <a:r>
              <a:rPr lang="en-GB" sz="2800" dirty="0" smtClean="0"/>
              <a:t>“1U” means that it is one unit in size/weight – that is, its dimensions are 10x10x10 cm in size </a:t>
            </a:r>
            <a:r>
              <a:rPr lang="en-GB" dirty="0" smtClean="0"/>
              <a:t>and a launch mass of just 988 grams</a:t>
            </a:r>
            <a:endParaRPr lang="en-GB" sz="2800" dirty="0" smtClean="0"/>
          </a:p>
          <a:p>
            <a:r>
              <a:rPr lang="en-GB" sz="2800" dirty="0" smtClean="0"/>
              <a:t>AMSAT-UK and AMSAT-NL are two of many AMSAT organisations worldwide comprising radio amateurs who have a special passion for space based communications.</a:t>
            </a:r>
          </a:p>
          <a:p>
            <a:r>
              <a:rPr lang="en-GB" dirty="0" smtClean="0"/>
              <a:t>After four years of work was finally launched 21</a:t>
            </a:r>
            <a:r>
              <a:rPr lang="en-GB" baseline="30000" dirty="0" smtClean="0"/>
              <a:t>st</a:t>
            </a:r>
            <a:r>
              <a:rPr lang="en-GB" dirty="0" smtClean="0"/>
              <a:t> Nov 2013 from Russia</a:t>
            </a:r>
            <a:endParaRPr lang="en-GB" sz="2800" dirty="0" smtClean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526456847"/>
      </p:ext>
    </p:extLst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1042988" y="333375"/>
            <a:ext cx="6697662" cy="956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n-ea"/>
                <a:cs typeface="Arial Unicode MS" charset="0"/>
              </a:rPr>
              <a:t>FUNcube-1 Launch Day </a:t>
            </a:r>
            <a:r>
              <a:rPr lang="en-GB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n-ea"/>
                <a:cs typeface="Arial Unicode MS" charset="0"/>
              </a:rPr>
              <a:t>monitoring </a:t>
            </a:r>
            <a:r>
              <a:rPr lang="en-GB" sz="28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n-ea"/>
                <a:cs typeface="Arial Unicode MS" charset="0"/>
              </a:rPr>
              <a:t>station- Bletchley Park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4292600"/>
            <a:ext cx="4295775" cy="2382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2420888"/>
            <a:ext cx="4885552" cy="180129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5" cstate="print"/>
          <a:srcRect t="23622"/>
          <a:stretch>
            <a:fillRect/>
          </a:stretch>
        </p:blipFill>
        <p:spPr bwMode="auto">
          <a:xfrm>
            <a:off x="323850" y="4292600"/>
            <a:ext cx="3995738" cy="2289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6248400" y="6324600"/>
            <a:ext cx="2743200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i="1">
                <a:solidFill>
                  <a:srgbClr val="1F497D"/>
                </a:solidFill>
                <a:latin typeface="Book Antiqua" pitchFamily="16" charset="0"/>
                <a:cs typeface="Arial Unicode MS" charset="0"/>
              </a:rPr>
              <a:t> 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213"/>
            <a:ext cx="3635375" cy="2722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051050" y="40767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1042988" y="333375"/>
            <a:ext cx="6697662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3600" b="1" dirty="0">
                <a:solidFill>
                  <a:srgbClr val="A6BA2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+mn-ea"/>
                <a:cs typeface="Arial Unicode MS" charset="0"/>
              </a:rPr>
              <a:t>FUNcube-1 Launch Day Monitoring station- Bletchley Park</a:t>
            </a:r>
          </a:p>
        </p:txBody>
      </p:sp>
      <p:pic>
        <p:nvPicPr>
          <p:cNvPr id="22535" name="Picture 8" descr="IMG_353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2801938"/>
            <a:ext cx="6084887" cy="405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3_43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36431" cy="421600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051" name="Picture 3" descr="GB2RS-crop-GR3_43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852936"/>
            <a:ext cx="5760640" cy="460907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152400" y="6400800"/>
            <a:ext cx="15240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400">
                <a:solidFill>
                  <a:srgbClr val="FFFFFF"/>
                </a:solidFill>
                <a:latin typeface="Calibri" pitchFamily="32" charset="0"/>
              </a:rPr>
              <a:t>22/06/10</a:t>
            </a:r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7696200" y="6400800"/>
            <a:ext cx="1066800" cy="32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0057478-5E62-4E1D-85A1-3770CBBE601D}" type="slidenum">
              <a:rPr lang="en-US" sz="1400">
                <a:solidFill>
                  <a:srgbClr val="FFFFFF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</a:t>
            </a:fld>
            <a:endParaRPr lang="en-US" sz="1400">
              <a:solidFill>
                <a:srgbClr val="FFFFFF"/>
              </a:solidFill>
              <a:latin typeface="Calibri" pitchFamily="32" charset="0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225425"/>
            <a:ext cx="91440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144000" algn="l"/>
              </a:tabLst>
              <a:defRPr/>
            </a:pPr>
            <a:r>
              <a:rPr lang="en-US"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+mn-ea"/>
                <a:cs typeface="Arial" charset="0"/>
              </a:rPr>
              <a:t>The FUNcube Project</a:t>
            </a: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539750" y="1125538"/>
            <a:ext cx="8207375" cy="2311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1788" indent="-330200">
              <a:lnSpc>
                <a:spcPct val="90000"/>
              </a:lnSpc>
              <a:spcBef>
                <a:spcPts val="500"/>
              </a:spcBef>
              <a:buClrTx/>
              <a:buFontTx/>
              <a:buNone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</a:pPr>
            <a:r>
              <a:rPr lang="en-US" sz="3600" b="1">
                <a:solidFill>
                  <a:srgbClr val="000066"/>
                </a:solidFill>
                <a:latin typeface="Calibri" pitchFamily="32" charset="0"/>
              </a:rPr>
              <a:t> </a:t>
            </a:r>
          </a:p>
          <a:p>
            <a:pPr marL="331788" indent="-330200" algn="ctr">
              <a:lnSpc>
                <a:spcPct val="90000"/>
              </a:lnSpc>
              <a:spcBef>
                <a:spcPts val="500"/>
              </a:spcBef>
              <a:buClr>
                <a:srgbClr val="000066"/>
              </a:buClr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</a:pPr>
            <a:r>
              <a:rPr lang="en-US" sz="3600">
                <a:solidFill>
                  <a:srgbClr val="000066"/>
                </a:solidFill>
                <a:latin typeface="Calibri" pitchFamily="32" charset="0"/>
              </a:rPr>
              <a:t> </a:t>
            </a:r>
            <a:endParaRPr lang="en-US" sz="3600" u="sng">
              <a:solidFill>
                <a:srgbClr val="000066"/>
              </a:solidFill>
              <a:latin typeface="Calibri" pitchFamily="32" charset="0"/>
            </a:endParaRPr>
          </a:p>
          <a:p>
            <a:pPr marL="331788" indent="-330200" algn="ctr">
              <a:lnSpc>
                <a:spcPct val="90000"/>
              </a:lnSpc>
              <a:spcBef>
                <a:spcPts val="500"/>
              </a:spcBef>
              <a:buClrTx/>
              <a:buFontTx/>
              <a:buNone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</a:pPr>
            <a:endParaRPr lang="en-US" sz="4800">
              <a:solidFill>
                <a:srgbClr val="000066"/>
              </a:solidFill>
              <a:latin typeface="Calibri" pitchFamily="32" charset="0"/>
            </a:endParaRPr>
          </a:p>
          <a:p>
            <a:pPr marL="331788" indent="-330200">
              <a:lnSpc>
                <a:spcPct val="90000"/>
              </a:lnSpc>
              <a:spcBef>
                <a:spcPts val="500"/>
              </a:spcBef>
              <a:buClrTx/>
              <a:buFontTx/>
              <a:buNone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</a:pPr>
            <a:endParaRPr lang="en-US" sz="2000">
              <a:solidFill>
                <a:srgbClr val="000066"/>
              </a:solidFill>
              <a:latin typeface="Calibri" pitchFamily="32" charset="0"/>
            </a:endParaRPr>
          </a:p>
          <a:p>
            <a:pPr marL="331788" indent="-330200">
              <a:lnSpc>
                <a:spcPct val="90000"/>
              </a:lnSpc>
              <a:spcBef>
                <a:spcPts val="500"/>
              </a:spcBef>
              <a:buClrTx/>
              <a:buFontTx/>
              <a:buNone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</a:pPr>
            <a:endParaRPr lang="en-US" sz="2000">
              <a:solidFill>
                <a:srgbClr val="000066"/>
              </a:solidFill>
              <a:latin typeface="Calibri" pitchFamily="32" charset="0"/>
            </a:endParaRPr>
          </a:p>
        </p:txBody>
      </p:sp>
      <p:sp>
        <p:nvSpPr>
          <p:cNvPr id="24582" name="TextBox 7"/>
          <p:cNvSpPr txBox="1">
            <a:spLocks noChangeArrowheads="1"/>
          </p:cNvSpPr>
          <p:nvPr/>
        </p:nvSpPr>
        <p:spPr bwMode="auto">
          <a:xfrm flipH="1">
            <a:off x="1331913" y="1628775"/>
            <a:ext cx="32718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4583" name="Picture 8" descr="IMG_355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28675" y="0"/>
            <a:ext cx="10291763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FUNcube-1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2420888"/>
            <a:ext cx="3466728" cy="2541752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139952" y="1600200"/>
            <a:ext cx="5004048" cy="4925144"/>
          </a:xfrm>
        </p:spPr>
        <p:txBody>
          <a:bodyPr>
            <a:normAutofit lnSpcReduction="10000"/>
          </a:bodyPr>
          <a:lstStyle/>
          <a:p>
            <a:r>
              <a:rPr lang="en-GB" sz="2000" dirty="0" smtClean="0"/>
              <a:t>PRIMARY MISSION</a:t>
            </a:r>
          </a:p>
          <a:p>
            <a:pPr>
              <a:buNone/>
            </a:pPr>
            <a:r>
              <a:rPr lang="en-GB" sz="2000" dirty="0" smtClean="0"/>
              <a:t>	During the sunlit part of its orbit </a:t>
            </a:r>
          </a:p>
          <a:p>
            <a:pPr>
              <a:buNone/>
            </a:pPr>
            <a:r>
              <a:rPr lang="en-GB" sz="2000" dirty="0" smtClean="0"/>
              <a:t>	(65 </a:t>
            </a:r>
            <a:r>
              <a:rPr lang="en-GB" sz="2000" dirty="0" err="1" smtClean="0"/>
              <a:t>mins</a:t>
            </a:r>
            <a:r>
              <a:rPr lang="en-GB" sz="2000" dirty="0" smtClean="0"/>
              <a:t>), FUNcube-1 operates in EDUCATIONAL mode</a:t>
            </a:r>
          </a:p>
          <a:p>
            <a:pPr lvl="1"/>
            <a:r>
              <a:rPr lang="en-GB" sz="1600" dirty="0" smtClean="0"/>
              <a:t>High power (300mW) telemetry</a:t>
            </a:r>
          </a:p>
          <a:p>
            <a:pPr lvl="1"/>
            <a:r>
              <a:rPr lang="en-GB" sz="1600" dirty="0" smtClean="0"/>
              <a:t>Generally three passes every morning wherever you are on earth</a:t>
            </a:r>
          </a:p>
          <a:p>
            <a:pPr lvl="1">
              <a:buNone/>
            </a:pPr>
            <a:endParaRPr lang="en-GB" sz="1600" dirty="0"/>
          </a:p>
          <a:p>
            <a:r>
              <a:rPr lang="en-GB" sz="2000" dirty="0" smtClean="0"/>
              <a:t>SECONDARY MISSION</a:t>
            </a:r>
          </a:p>
          <a:p>
            <a:pPr>
              <a:buNone/>
            </a:pPr>
            <a:r>
              <a:rPr lang="en-GB" sz="2000" dirty="0" smtClean="0"/>
              <a:t>	During eclipse (32mins), FUNcube-1 operates in TRANSPONDER mode.</a:t>
            </a:r>
          </a:p>
          <a:p>
            <a:pPr lvl="1"/>
            <a:r>
              <a:rPr lang="en-GB" sz="1600" dirty="0" smtClean="0"/>
              <a:t>Used by radio amateurs to communicate over long distances via the satellite.</a:t>
            </a:r>
          </a:p>
          <a:p>
            <a:pPr lvl="1"/>
            <a:r>
              <a:rPr lang="en-GB" sz="1600" dirty="0" smtClean="0"/>
              <a:t>Telemetry still transmitted but at low power (30mW)</a:t>
            </a:r>
          </a:p>
          <a:p>
            <a:pPr lvl="1"/>
            <a:r>
              <a:rPr lang="en-GB" sz="1600" dirty="0" smtClean="0"/>
              <a:t>Generally three passes every evening wherever you are </a:t>
            </a:r>
            <a:r>
              <a:rPr lang="en-GB" sz="1600" smtClean="0"/>
              <a:t>on earth </a:t>
            </a: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1370492285"/>
      </p:ext>
    </p:extLst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FUNcube-1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2420888"/>
            <a:ext cx="3466728" cy="2541752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608512" cy="4525963"/>
          </a:xfrm>
        </p:spPr>
        <p:txBody>
          <a:bodyPr>
            <a:normAutofit lnSpcReduction="10000"/>
          </a:bodyPr>
          <a:lstStyle/>
          <a:p>
            <a:r>
              <a:rPr lang="en-GB" sz="2000" dirty="0" smtClean="0"/>
              <a:t>FUNcube-1 orbits the earth in a “Sun synchronous”  low earth orbit that has a period of approx 97 minutes.</a:t>
            </a:r>
          </a:p>
          <a:p>
            <a:r>
              <a:rPr lang="en-GB" sz="2000" dirty="0" smtClean="0"/>
              <a:t>More than 50 telemetry channels are transmitted to earth.</a:t>
            </a:r>
          </a:p>
          <a:p>
            <a:r>
              <a:rPr lang="en-GB" sz="2000" dirty="0" smtClean="0"/>
              <a:t>Real Time, Hi-Res, Whole Orbit Data &amp; Greetings Messages</a:t>
            </a:r>
          </a:p>
          <a:p>
            <a:r>
              <a:rPr lang="en-GB" sz="2000" dirty="0" smtClean="0"/>
              <a:t>Radio Amateurs and interested individuals, worldwide, can receive the telemetry directly via the “Dashboard” and submit it to the “Central Data Warehouse” for storage and distribution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2784168501"/>
      </p:ext>
    </p:extLst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FUNcube-1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16016" y="1628800"/>
            <a:ext cx="4608512" cy="4525963"/>
          </a:xfrm>
        </p:spPr>
        <p:txBody>
          <a:bodyPr>
            <a:normAutofit/>
          </a:bodyPr>
          <a:lstStyle/>
          <a:p>
            <a:pPr marL="176213" indent="-176213"/>
            <a:r>
              <a:rPr lang="en-GB" sz="2000" dirty="0" smtClean="0"/>
              <a:t>FUNcube-1 has six surfaces :-</a:t>
            </a:r>
          </a:p>
          <a:p>
            <a:pPr marL="760413" lvl="2" indent="-360363"/>
            <a:r>
              <a:rPr lang="en-GB" sz="1600" dirty="0" smtClean="0"/>
              <a:t>All of the faces have solar panels</a:t>
            </a:r>
          </a:p>
          <a:p>
            <a:pPr marL="760413" lvl="2" indent="-360363"/>
            <a:r>
              <a:rPr lang="en-GB" sz="1600" dirty="0" smtClean="0"/>
              <a:t>One face has black &amp; silver strips</a:t>
            </a:r>
          </a:p>
          <a:p>
            <a:pPr marL="760413" lvl="2" indent="-360363"/>
            <a:endParaRPr lang="en-GB" sz="1600" dirty="0" smtClean="0"/>
          </a:p>
          <a:p>
            <a:pPr marL="176213" indent="-176213"/>
            <a:r>
              <a:rPr lang="en-GB" sz="2000" dirty="0" smtClean="0"/>
              <a:t>The voltages and currents from the solar panels, and the temperatures of the these strips are recorded every minute.</a:t>
            </a:r>
          </a:p>
          <a:p>
            <a:pPr marL="176213" indent="-176213"/>
            <a:endParaRPr lang="en-GB" sz="2000" dirty="0" smtClean="0"/>
          </a:p>
          <a:p>
            <a:pPr marL="176213" indent="-176213"/>
            <a:r>
              <a:rPr lang="en-GB" sz="2000" dirty="0" smtClean="0"/>
              <a:t>This forms the Materials Science Experiment, or “MSE” part of the FUNcube mission.</a:t>
            </a:r>
          </a:p>
        </p:txBody>
      </p:sp>
      <p:pic>
        <p:nvPicPr>
          <p:cNvPr id="8" name="Content Placeholder 7" descr="P101022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14882" t="9685" r="9744" b="11102"/>
          <a:stretch>
            <a:fillRect/>
          </a:stretch>
        </p:blipFill>
        <p:spPr>
          <a:xfrm rot="5400000">
            <a:off x="-597556" y="1811226"/>
            <a:ext cx="5644329" cy="4449218"/>
          </a:xfrm>
        </p:spPr>
      </p:pic>
    </p:spTree>
    <p:extLst>
      <p:ext uri="{BB962C8B-B14F-4D97-AF65-F5344CB8AC3E}">
        <p14:creationId xmlns:p14="http://schemas.microsoft.com/office/powerpoint/2010/main" xmlns="" val="2282562258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Ground Segment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The  antenna choices:</a:t>
            </a:r>
          </a:p>
          <a:p>
            <a:pPr>
              <a:buNone/>
            </a:pPr>
            <a:r>
              <a:rPr lang="en-GB" dirty="0" smtClean="0"/>
              <a:t>		</a:t>
            </a:r>
            <a:r>
              <a:rPr lang="en-GB" sz="2800" dirty="0" smtClean="0"/>
              <a:t>Temporary– </a:t>
            </a:r>
            <a:r>
              <a:rPr lang="en-GB" sz="2800" dirty="0" err="1" smtClean="0"/>
              <a:t>omni</a:t>
            </a:r>
            <a:r>
              <a:rPr lang="en-GB" sz="2800" dirty="0" smtClean="0"/>
              <a:t>-directional</a:t>
            </a:r>
          </a:p>
          <a:p>
            <a:pPr>
              <a:buNone/>
            </a:pPr>
            <a:r>
              <a:rPr lang="en-GB" dirty="0" smtClean="0"/>
              <a:t>		Temporary – hand held </a:t>
            </a:r>
            <a:r>
              <a:rPr lang="en-GB" dirty="0" err="1" smtClean="0"/>
              <a:t>yagi</a:t>
            </a:r>
            <a:endParaRPr lang="en-GB" dirty="0" smtClean="0"/>
          </a:p>
          <a:p>
            <a:pPr>
              <a:buNone/>
            </a:pPr>
            <a:r>
              <a:rPr lang="en-GB" sz="2800" dirty="0" smtClean="0"/>
              <a:t>		Permanent – Turnstile or similar </a:t>
            </a:r>
            <a:r>
              <a:rPr lang="en-GB" sz="2800" dirty="0" err="1" smtClean="0"/>
              <a:t>omni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/>
              <a:t>The Receiver choices:</a:t>
            </a:r>
          </a:p>
          <a:p>
            <a:pPr>
              <a:buNone/>
            </a:pPr>
            <a:r>
              <a:rPr lang="en-GB" dirty="0" smtClean="0"/>
              <a:t>		SDR – FUNcube Dongle </a:t>
            </a:r>
          </a:p>
          <a:p>
            <a:pPr>
              <a:buNone/>
            </a:pPr>
            <a:r>
              <a:rPr lang="en-GB" dirty="0" smtClean="0"/>
              <a:t>		Conventional amateur VHF radio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A Windows laptop or PC</a:t>
            </a:r>
            <a:endParaRPr lang="en-GB" sz="2800" dirty="0" smtClean="0"/>
          </a:p>
          <a:p>
            <a:pPr lvl="1"/>
            <a:endParaRPr lang="en-GB" dirty="0"/>
          </a:p>
        </p:txBody>
      </p:sp>
      <p:pic>
        <p:nvPicPr>
          <p:cNvPr id="7" name="Picture 2" descr="http://www.funcubedongle.com/wp-content/uploads/2010/11/P1000772acrop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429000"/>
            <a:ext cx="309343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ample funcube telemetry clip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092280" y="53732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1969676"/>
      </p:ext>
    </p:extLst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Dashboard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0916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The Telemetry Dashboard is a Windows based program that receives, decodes and displays the telemetry</a:t>
            </a:r>
          </a:p>
          <a:p>
            <a:pPr>
              <a:buNone/>
            </a:pPr>
            <a:endParaRPr lang="en-GB" sz="2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76872"/>
            <a:ext cx="8748464" cy="491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25213479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Dashboard</a:t>
            </a:r>
            <a:endParaRPr lang="en-GB" dirty="0"/>
          </a:p>
        </p:txBody>
      </p:sp>
      <p:pic>
        <p:nvPicPr>
          <p:cNvPr id="4" name="Picture 3" descr="Screenshot 2014-01-11 12.17.5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40768"/>
            <a:ext cx="11832299" cy="665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6893476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Dashboard</a:t>
            </a:r>
            <a:endParaRPr lang="en-GB" dirty="0"/>
          </a:p>
        </p:txBody>
      </p:sp>
      <p:pic>
        <p:nvPicPr>
          <p:cNvPr id="3" name="Picture 2" descr="Screenshot 2014-01-12 12.18.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1700808"/>
            <a:ext cx="9528043" cy="535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6893476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Dashboard</a:t>
            </a:r>
            <a:endParaRPr lang="en-GB" dirty="0"/>
          </a:p>
        </p:txBody>
      </p:sp>
      <p:pic>
        <p:nvPicPr>
          <p:cNvPr id="4" name="Picture 3" descr="Screenshot 2014-01-11 10.49.2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372200" cy="3584363"/>
          </a:xfrm>
          <a:prstGeom prst="rect">
            <a:avLst/>
          </a:prstGeom>
        </p:spPr>
      </p:pic>
      <p:pic>
        <p:nvPicPr>
          <p:cNvPr id="5" name="Picture 4" descr="Screenshot 2014-01-11 10.50.20.png"/>
          <p:cNvPicPr>
            <a:picLocks noChangeAspect="1"/>
          </p:cNvPicPr>
          <p:nvPr/>
        </p:nvPicPr>
        <p:blipFill>
          <a:blip r:embed="rId4" cstate="print"/>
          <a:srcRect t="4899"/>
          <a:stretch>
            <a:fillRect/>
          </a:stretch>
        </p:blipFill>
        <p:spPr>
          <a:xfrm>
            <a:off x="0" y="2060849"/>
            <a:ext cx="6326493" cy="3384376"/>
          </a:xfrm>
          <a:prstGeom prst="rect">
            <a:avLst/>
          </a:prstGeom>
        </p:spPr>
      </p:pic>
      <p:pic>
        <p:nvPicPr>
          <p:cNvPr id="7" name="Picture 6" descr="Screenshot 2013-12-31 12.01.29.png"/>
          <p:cNvPicPr>
            <a:picLocks noChangeAspect="1"/>
          </p:cNvPicPr>
          <p:nvPr/>
        </p:nvPicPr>
        <p:blipFill>
          <a:blip r:embed="rId5" cstate="print"/>
          <a:srcRect l="10630" t="26247" r="2756" b="24497"/>
          <a:stretch>
            <a:fillRect/>
          </a:stretch>
        </p:blipFill>
        <p:spPr>
          <a:xfrm>
            <a:off x="0" y="4612936"/>
            <a:ext cx="6300192" cy="224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6893476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Dashboard</a:t>
            </a:r>
            <a:endParaRPr lang="en-GB" dirty="0"/>
          </a:p>
        </p:txBody>
      </p:sp>
      <p:pic>
        <p:nvPicPr>
          <p:cNvPr id="4" name="Picture 3" descr="Screenshot 2014-01-11 12.17.4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68760"/>
            <a:ext cx="10296128" cy="579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6893476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Dashboard</a:t>
            </a:r>
            <a:endParaRPr lang="en-GB" dirty="0"/>
          </a:p>
        </p:txBody>
      </p:sp>
      <p:pic>
        <p:nvPicPr>
          <p:cNvPr id="3" name="Picture 2" descr="Screenshot 2014-01-11 10.44.2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6893476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Dashboard</a:t>
            </a:r>
            <a:endParaRPr lang="en-GB" dirty="0"/>
          </a:p>
        </p:txBody>
      </p:sp>
      <p:pic>
        <p:nvPicPr>
          <p:cNvPr id="3" name="Picture 2" descr="Screenshot 2014-01-11 10.48.2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 descr="Screenshot 2014-01-11 10.48.30.png"/>
          <p:cNvPicPr>
            <a:picLocks noChangeAspect="1"/>
          </p:cNvPicPr>
          <p:nvPr/>
        </p:nvPicPr>
        <p:blipFill>
          <a:blip r:embed="rId4" cstate="print"/>
          <a:srcRect t="8399"/>
          <a:stretch>
            <a:fillRect/>
          </a:stretch>
        </p:blipFill>
        <p:spPr>
          <a:xfrm>
            <a:off x="0" y="3645024"/>
            <a:ext cx="9144000" cy="471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6893476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Data Warehouse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436096" y="1628800"/>
            <a:ext cx="3707904" cy="4525963"/>
          </a:xfrm>
        </p:spPr>
        <p:txBody>
          <a:bodyPr>
            <a:normAutofit/>
          </a:bodyPr>
          <a:lstStyle/>
          <a:p>
            <a:r>
              <a:rPr lang="en-GB" sz="2000" dirty="0" smtClean="0"/>
              <a:t>An internet based database that records the telemetry collected from &gt;450 users around the world.</a:t>
            </a:r>
          </a:p>
          <a:p>
            <a:r>
              <a:rPr lang="en-GB" sz="2000" dirty="0" smtClean="0"/>
              <a:t>Organises the data and makes it available for download</a:t>
            </a:r>
          </a:p>
          <a:p>
            <a:r>
              <a:rPr lang="en-GB" sz="2000" dirty="0" smtClean="0">
                <a:solidFill>
                  <a:srgbClr val="FF0000"/>
                </a:solidFill>
                <a:hlinkClick r:id="rId3"/>
              </a:rPr>
              <a:t>http://warehouse.funcube.org.uk</a:t>
            </a:r>
            <a:r>
              <a:rPr lang="en-GB" sz="2000" dirty="0" smtClean="0">
                <a:solidFill>
                  <a:srgbClr val="FF0000"/>
                </a:solidFill>
              </a:rPr>
              <a:t> </a:t>
            </a:r>
            <a:endParaRPr lang="en-GB" sz="20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5563382" cy="585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58483362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Data Warehouse</a:t>
            </a:r>
            <a:endParaRPr lang="en-GB" dirty="0"/>
          </a:p>
        </p:txBody>
      </p:sp>
      <p:pic>
        <p:nvPicPr>
          <p:cNvPr id="7" name="Content Placeholder 6" descr="heatmap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259632" y="1412776"/>
            <a:ext cx="6567199" cy="4392488"/>
          </a:xfrm>
        </p:spPr>
      </p:pic>
    </p:spTree>
    <p:extLst>
      <p:ext uri="{BB962C8B-B14F-4D97-AF65-F5344CB8AC3E}">
        <p14:creationId xmlns="" xmlns:p14="http://schemas.microsoft.com/office/powerpoint/2010/main" val="1958483362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938535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Using </a:t>
            </a:r>
            <a:r>
              <a:rPr lang="en-GB" sz="3600" dirty="0" err="1" smtClean="0"/>
              <a:t>FUNcube</a:t>
            </a:r>
            <a:r>
              <a:rPr lang="en-GB" sz="3600" dirty="0" smtClean="0"/>
              <a:t> data in the classroom</a:t>
            </a: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1628801"/>
            <a:ext cx="5986355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1889354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938535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Using </a:t>
            </a:r>
            <a:r>
              <a:rPr lang="en-GB" sz="3600" dirty="0" err="1" smtClean="0"/>
              <a:t>FUNcube</a:t>
            </a:r>
            <a:r>
              <a:rPr lang="en-GB" sz="3600" dirty="0" smtClean="0"/>
              <a:t> data in the classroom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484784"/>
            <a:ext cx="25922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 </a:t>
            </a:r>
            <a:r>
              <a:rPr lang="en-GB" sz="2000" dirty="0" smtClean="0"/>
              <a:t>Conduction / radiation </a:t>
            </a:r>
          </a:p>
          <a:p>
            <a:r>
              <a:rPr lang="en-GB" sz="2000" dirty="0" smtClean="0"/>
              <a:t>+ specific heat capacity </a:t>
            </a:r>
          </a:p>
          <a:p>
            <a:endParaRPr lang="en-GB" sz="1600" dirty="0" smtClean="0"/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076056" y="1484784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Solar power</a:t>
            </a:r>
          </a:p>
          <a:p>
            <a:r>
              <a:rPr lang="en-GB" sz="2000" dirty="0" smtClean="0"/>
              <a:t>Voltage current and energy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068960"/>
            <a:ext cx="4139952" cy="27599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2636912"/>
            <a:ext cx="410445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4378229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Real data from Space!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522554" cy="568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05802861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938535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Using FUNcube data in the classroom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484784"/>
            <a:ext cx="1296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Velocity:    </a:t>
            </a:r>
          </a:p>
          <a:p>
            <a:endParaRPr lang="en-GB" sz="2000" dirty="0" smtClean="0"/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064004"/>
            <a:ext cx="6912768" cy="46085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24328" y="2708920"/>
            <a:ext cx="15121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Eclipse time</a:t>
            </a:r>
          </a:p>
          <a:p>
            <a:endParaRPr lang="en-GB" dirty="0"/>
          </a:p>
          <a:p>
            <a:r>
              <a:rPr lang="en-GB" dirty="0" smtClean="0"/>
              <a:t>Time in sun</a:t>
            </a:r>
          </a:p>
          <a:p>
            <a:endParaRPr lang="en-GB" dirty="0"/>
          </a:p>
          <a:p>
            <a:r>
              <a:rPr lang="en-GB" dirty="0" smtClean="0"/>
              <a:t>Orbital period</a:t>
            </a:r>
          </a:p>
          <a:p>
            <a:endParaRPr lang="en-GB" dirty="0"/>
          </a:p>
          <a:p>
            <a:r>
              <a:rPr lang="en-GB" dirty="0" smtClean="0"/>
              <a:t>External temperature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79897535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794519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Using </a:t>
            </a:r>
            <a:r>
              <a:rPr lang="en-GB" sz="3600" dirty="0" err="1" smtClean="0"/>
              <a:t>FUNcube</a:t>
            </a:r>
            <a:r>
              <a:rPr lang="en-GB" sz="3600" dirty="0" smtClean="0"/>
              <a:t> data in the classroom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997705" y="908720"/>
            <a:ext cx="259228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       Magnetic fields </a:t>
            </a:r>
          </a:p>
          <a:p>
            <a:endParaRPr lang="en-GB" sz="1600" dirty="0" smtClean="0"/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3849" y="1412776"/>
            <a:ext cx="3762164" cy="25081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3849" y="4077072"/>
            <a:ext cx="3762164" cy="25081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4077072"/>
            <a:ext cx="3676148" cy="25081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73593" y="1707096"/>
            <a:ext cx="2520034" cy="189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8784878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Using FUNcube-1 in the classroom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Using OCR Physics Curriculum for Key Stage 4 as an example.</a:t>
            </a:r>
          </a:p>
          <a:p>
            <a:r>
              <a:rPr lang="en-GB" dirty="0" smtClean="0"/>
              <a:t>Not limited to just Physics but can be developed into Mathematics, English, and other subjects, even History.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24806446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GCSE Key Stage 4 Physics – Key Areas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Orbits</a:t>
            </a:r>
          </a:p>
          <a:p>
            <a:pPr lvl="1"/>
            <a:r>
              <a:rPr lang="en-GB" sz="2000" dirty="0" smtClean="0"/>
              <a:t>What is an orbit?</a:t>
            </a:r>
          </a:p>
          <a:p>
            <a:pPr lvl="1"/>
            <a:r>
              <a:rPr lang="en-GB" sz="2000" dirty="0" smtClean="0"/>
              <a:t>How do you get into orbit? </a:t>
            </a:r>
            <a:r>
              <a:rPr lang="en-GB" sz="1200" dirty="0" smtClean="0">
                <a:hlinkClick r:id="rId2"/>
              </a:rPr>
              <a:t>http://galileo.phys.virginia.edu/classes/109N/more_stuff/Applets/newt/newtmtn.html</a:t>
            </a:r>
            <a:r>
              <a:rPr lang="en-GB" sz="1200" dirty="0" smtClean="0"/>
              <a:t>  or  </a:t>
            </a:r>
            <a:r>
              <a:rPr lang="en-GB" sz="1200" dirty="0" smtClean="0">
                <a:hlinkClick r:id="rId3"/>
              </a:rPr>
              <a:t>http://galileoandeinstein.physics.virginia.edu/more_stuff/flashlets/NewtMtn/NewtMtn.html</a:t>
            </a:r>
            <a:r>
              <a:rPr lang="en-GB" sz="1200" dirty="0" smtClean="0"/>
              <a:t> </a:t>
            </a:r>
          </a:p>
          <a:p>
            <a:pPr lvl="1"/>
            <a:r>
              <a:rPr lang="en-GB" sz="2000" dirty="0" smtClean="0"/>
              <a:t>Use of low earth orbits</a:t>
            </a:r>
          </a:p>
          <a:p>
            <a:pPr lvl="1"/>
            <a:r>
              <a:rPr lang="en-GB" sz="2000" dirty="0" smtClean="0"/>
              <a:t>Use of Geosynchronous orbits</a:t>
            </a:r>
          </a:p>
          <a:p>
            <a:pPr lvl="1"/>
            <a:r>
              <a:rPr lang="en-GB" sz="2000" dirty="0" smtClean="0"/>
              <a:t>Which orbit is appropriate for communications, earth observation </a:t>
            </a:r>
            <a:r>
              <a:rPr lang="en-GB" sz="2000" dirty="0" err="1" smtClean="0"/>
              <a:t>etc</a:t>
            </a:r>
            <a:endParaRPr lang="en-GB" sz="2000" dirty="0" smtClean="0"/>
          </a:p>
          <a:p>
            <a:pPr lvl="1"/>
            <a:endParaRPr lang="en-GB" sz="2000" dirty="0"/>
          </a:p>
          <a:p>
            <a:pPr lvl="1"/>
            <a:r>
              <a:rPr lang="en-GB" sz="800" dirty="0" smtClean="0">
                <a:hlinkClick r:id="rId4"/>
              </a:rPr>
              <a:t>http://galileoandeinstein.physics.virginia.edu/more_stuff/flashlets/</a:t>
            </a:r>
            <a:r>
              <a:rPr lang="en-GB" sz="800" dirty="0" smtClean="0"/>
              <a:t> </a:t>
            </a:r>
          </a:p>
          <a:p>
            <a:pPr lvl="1"/>
            <a:endParaRPr lang="en-GB" sz="2000" dirty="0" smtClean="0"/>
          </a:p>
          <a:p>
            <a:pPr lvl="1"/>
            <a:endParaRPr lang="en-GB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Satellites</a:t>
            </a:r>
          </a:p>
          <a:p>
            <a:pPr lvl="1"/>
            <a:r>
              <a:rPr lang="en-GB" sz="2000" dirty="0" smtClean="0"/>
              <a:t>“Object that orbits a much larger object”</a:t>
            </a:r>
          </a:p>
          <a:p>
            <a:pPr lvl="1"/>
            <a:r>
              <a:rPr lang="en-GB" sz="2000" dirty="0" smtClean="0"/>
              <a:t>Earth has one natural satellite, the moon</a:t>
            </a:r>
          </a:p>
          <a:p>
            <a:pPr lvl="1"/>
            <a:r>
              <a:rPr lang="en-GB" sz="2000" dirty="0" smtClean="0"/>
              <a:t>Earth has thousands of artificial satellites, including FUNcube-1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578814664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GCSE Key Stage 4 Physics – Key Areas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0" y="1556792"/>
            <a:ext cx="4392488" cy="4525963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/>
              <a:t>Communications</a:t>
            </a:r>
          </a:p>
          <a:p>
            <a:pPr lvl="1"/>
            <a:r>
              <a:rPr lang="en-GB" sz="2000" dirty="0" smtClean="0"/>
              <a:t>Can take many forms</a:t>
            </a:r>
          </a:p>
          <a:p>
            <a:pPr lvl="1"/>
            <a:r>
              <a:rPr lang="en-GB" sz="2000" dirty="0" smtClean="0"/>
              <a:t>Historically, Analogue communications methods predominated</a:t>
            </a:r>
          </a:p>
          <a:p>
            <a:pPr lvl="1"/>
            <a:r>
              <a:rPr lang="en-GB" sz="2000" dirty="0" smtClean="0"/>
              <a:t>Today, digital communications methods </a:t>
            </a:r>
          </a:p>
          <a:p>
            <a:pPr lvl="1"/>
            <a:r>
              <a:rPr lang="en-GB" sz="2000" dirty="0" smtClean="0"/>
              <a:t>What are the differences?</a:t>
            </a:r>
          </a:p>
          <a:p>
            <a:pPr lvl="1"/>
            <a:r>
              <a:rPr lang="en-GB" sz="2000" dirty="0" err="1" smtClean="0"/>
              <a:t>Howdoes</a:t>
            </a:r>
            <a:r>
              <a:rPr lang="en-GB" sz="2000" dirty="0" smtClean="0"/>
              <a:t> the ionosphere affect communications?</a:t>
            </a:r>
          </a:p>
          <a:p>
            <a:pPr lvl="1"/>
            <a:endParaRPr lang="en-GB" sz="2000" dirty="0" smtClean="0"/>
          </a:p>
          <a:p>
            <a:pPr lvl="1"/>
            <a:endParaRPr lang="en-GB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7544" y="1556792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GB" sz="2400" dirty="0" err="1" smtClean="0"/>
              <a:t>ElectroMagnetic</a:t>
            </a:r>
            <a:r>
              <a:rPr lang="en-GB" sz="2400" dirty="0" smtClean="0"/>
              <a:t> Spectrum</a:t>
            </a:r>
          </a:p>
          <a:p>
            <a:pPr lvl="1"/>
            <a:r>
              <a:rPr lang="en-GB" sz="2000" dirty="0" smtClean="0"/>
              <a:t>What is it?</a:t>
            </a:r>
          </a:p>
          <a:p>
            <a:pPr lvl="1"/>
            <a:r>
              <a:rPr lang="en-GB" sz="2000" dirty="0" smtClean="0"/>
              <a:t>What does it include?</a:t>
            </a:r>
          </a:p>
          <a:p>
            <a:pPr lvl="1"/>
            <a:r>
              <a:rPr lang="en-GB" sz="2000" dirty="0" smtClean="0"/>
              <a:t>How is light related to the EMS</a:t>
            </a:r>
          </a:p>
          <a:p>
            <a:pPr lvl="1"/>
            <a:r>
              <a:rPr lang="en-GB" sz="2000" dirty="0" smtClean="0"/>
              <a:t>Where is radio included within the EMS</a:t>
            </a:r>
          </a:p>
          <a:p>
            <a:pPr lvl="1"/>
            <a:r>
              <a:rPr lang="en-GB" sz="2000" dirty="0" smtClean="0"/>
              <a:t>What are the different uses of the EMS (e.g. medical/physical investigations, mobile phones, </a:t>
            </a:r>
            <a:r>
              <a:rPr lang="en-GB" sz="2000" dirty="0" err="1" smtClean="0"/>
              <a:t>wifi</a:t>
            </a:r>
            <a:r>
              <a:rPr lang="en-GB" sz="2000" dirty="0" smtClean="0"/>
              <a:t>, TV, commercial radio </a:t>
            </a:r>
            <a:r>
              <a:rPr lang="en-GB" sz="2000" dirty="0" err="1" smtClean="0"/>
              <a:t>etc</a:t>
            </a:r>
            <a:r>
              <a:rPr lang="en-GB" sz="2000" dirty="0" smtClean="0"/>
              <a:t>)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571503683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GCSE Key Stage 4 Physics – Key Areas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0" y="1556792"/>
            <a:ext cx="4392488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Energy Transfer</a:t>
            </a:r>
          </a:p>
          <a:p>
            <a:pPr lvl="1"/>
            <a:r>
              <a:rPr lang="en-GB" sz="1600" dirty="0" smtClean="0"/>
              <a:t>Conduction/radiation modes of energy transfer and what are the differences?</a:t>
            </a:r>
          </a:p>
          <a:p>
            <a:pPr lvl="1"/>
            <a:r>
              <a:rPr lang="en-GB" sz="1600" dirty="0" smtClean="0"/>
              <a:t>How can you identify which mode is dominant in a particular circumstance?</a:t>
            </a:r>
          </a:p>
          <a:p>
            <a:pPr lvl="1"/>
            <a:r>
              <a:rPr lang="en-GB" sz="1600" dirty="0" smtClean="0"/>
              <a:t>How do different coloured surfaces react when exposed to a heat source?</a:t>
            </a:r>
          </a:p>
          <a:p>
            <a:pPr lvl="1"/>
            <a:r>
              <a:rPr lang="en-GB" sz="1600" dirty="0" smtClean="0"/>
              <a:t>How do different coloured surfaces radiate heat?</a:t>
            </a:r>
          </a:p>
          <a:p>
            <a:pPr lvl="1"/>
            <a:r>
              <a:rPr lang="en-GB" sz="1600" dirty="0" smtClean="0"/>
              <a:t>How does heat radiation differ on earth and in space (Leslie’s Cube experiment)</a:t>
            </a:r>
          </a:p>
          <a:p>
            <a:pPr lvl="1"/>
            <a:r>
              <a:rPr lang="en-GB" sz="1600" dirty="0" smtClean="0"/>
              <a:t>What are the sources of heat in space?</a:t>
            </a:r>
          </a:p>
          <a:p>
            <a:pPr lvl="1"/>
            <a:endParaRPr lang="en-GB" sz="1600" dirty="0" smtClean="0"/>
          </a:p>
          <a:p>
            <a:pPr lvl="1"/>
            <a:endParaRPr lang="en-GB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7544" y="1556792"/>
            <a:ext cx="4038600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Alternative Energy Sources</a:t>
            </a:r>
          </a:p>
          <a:p>
            <a:pPr lvl="1"/>
            <a:r>
              <a:rPr lang="en-GB" sz="2000" dirty="0" smtClean="0"/>
              <a:t>What are they?</a:t>
            </a:r>
          </a:p>
          <a:p>
            <a:pPr lvl="1"/>
            <a:r>
              <a:rPr lang="en-GB" sz="2000" dirty="0" smtClean="0"/>
              <a:t>Where does a satellite get its energy from? </a:t>
            </a:r>
          </a:p>
          <a:p>
            <a:pPr lvl="1"/>
            <a:r>
              <a:rPr lang="en-GB" sz="2000" dirty="0" smtClean="0"/>
              <a:t>How do you recharge the batteries whilst in space?</a:t>
            </a:r>
          </a:p>
          <a:p>
            <a:pPr lvl="1"/>
            <a:r>
              <a:rPr lang="en-GB" sz="2000" dirty="0" smtClean="0"/>
              <a:t>Solar cells – is it a workable/long term  renewable energy source?</a:t>
            </a:r>
          </a:p>
          <a:p>
            <a:pPr lvl="1"/>
            <a:r>
              <a:rPr lang="en-GB" sz="2000" dirty="0" smtClean="0"/>
              <a:t>How can you monitor the energy produced by a solar cell in space?</a:t>
            </a:r>
          </a:p>
          <a:p>
            <a:pPr lvl="1"/>
            <a:endParaRPr lang="en-GB" sz="2000" dirty="0" smtClean="0"/>
          </a:p>
          <a:p>
            <a:pPr lvl="1"/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2326302252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about other subjects?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Mathematics</a:t>
            </a:r>
          </a:p>
          <a:p>
            <a:pPr lvl="1"/>
            <a:r>
              <a:rPr lang="en-GB" dirty="0" smtClean="0"/>
              <a:t>Estimating speed from the telemetry?</a:t>
            </a:r>
          </a:p>
          <a:p>
            <a:pPr lvl="1"/>
            <a:r>
              <a:rPr lang="en-GB" dirty="0" smtClean="0"/>
              <a:t>Calculating </a:t>
            </a:r>
            <a:r>
              <a:rPr lang="en-GB" dirty="0"/>
              <a:t>D</a:t>
            </a:r>
            <a:r>
              <a:rPr lang="en-GB" dirty="0" smtClean="0"/>
              <a:t>oppler corrections</a:t>
            </a:r>
          </a:p>
          <a:p>
            <a:pPr lvl="1"/>
            <a:r>
              <a:rPr lang="en-GB" dirty="0" smtClean="0"/>
              <a:t>Recognising patterns in data</a:t>
            </a:r>
          </a:p>
          <a:p>
            <a:pPr lvl="1"/>
            <a:r>
              <a:rPr lang="en-GB" dirty="0" smtClean="0"/>
              <a:t>Deriving data for further analysis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History </a:t>
            </a:r>
          </a:p>
          <a:p>
            <a:pPr lvl="1"/>
            <a:r>
              <a:rPr lang="en-GB" dirty="0" smtClean="0"/>
              <a:t>The launch vehicle was originally an ICBM with nuclear warheads</a:t>
            </a:r>
          </a:p>
          <a:p>
            <a:pPr lvl="1"/>
            <a:r>
              <a:rPr lang="en-GB" dirty="0" smtClean="0"/>
              <a:t>SALT/SALT2 Talks</a:t>
            </a:r>
          </a:p>
          <a:p>
            <a:pPr lvl="1"/>
            <a:r>
              <a:rPr lang="en-GB" dirty="0" smtClean="0"/>
              <a:t>Establishment of new business areas out of the end of the Cold War. 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Geography</a:t>
            </a:r>
          </a:p>
          <a:p>
            <a:pPr lvl="1"/>
            <a:r>
              <a:rPr lang="en-GB" dirty="0" smtClean="0"/>
              <a:t>Footprint/coverage/location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61431231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938535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Using </a:t>
            </a:r>
            <a:r>
              <a:rPr lang="en-GB" sz="3600" dirty="0" err="1" smtClean="0"/>
              <a:t>FUNcube</a:t>
            </a:r>
            <a:r>
              <a:rPr lang="en-GB" sz="3600" dirty="0" smtClean="0"/>
              <a:t> data in the classroom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2060848"/>
            <a:ext cx="806489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From OCR Key stage 4 Physics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Define Satellite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Orbits  –  Velocity and Altitude. – Newton’s cannon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Orbit types and uses - Polar (Earth observation) and geostationary (telecom)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Renewable energy. – Solar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Energy transfers.  Conduction and radiation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Specific heat capacity / The space environment and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Doppler. – Typically AS, but red shift in KS4. Expanding universe.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Voltage / current / power  / 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Electro-magnetic spectrum (VHF communications)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Analogue and digital. – </a:t>
            </a:r>
            <a:r>
              <a:rPr lang="en-GB" dirty="0" err="1" smtClean="0"/>
              <a:t>FUNcube</a:t>
            </a:r>
            <a:r>
              <a:rPr lang="en-GB" dirty="0" smtClean="0"/>
              <a:t> communicates using just 300mW of digital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Magnetic fields. Uses magnetic attitude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19575964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938535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Using </a:t>
            </a:r>
            <a:r>
              <a:rPr lang="en-GB" sz="3600" dirty="0" err="1" smtClean="0"/>
              <a:t>FUNcube</a:t>
            </a:r>
            <a:r>
              <a:rPr lang="en-GB" sz="3600" dirty="0" smtClean="0"/>
              <a:t> data in the classroom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412776"/>
            <a:ext cx="806489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Velocity:    </a:t>
            </a:r>
          </a:p>
          <a:p>
            <a:endParaRPr lang="en-GB" sz="2000" dirty="0" smtClean="0"/>
          </a:p>
          <a:p>
            <a:r>
              <a:rPr lang="en-GB" sz="2000" dirty="0" smtClean="0"/>
              <a:t>Use graph from Whole Orbit Data to measure time of one orbit</a:t>
            </a:r>
          </a:p>
          <a:p>
            <a:r>
              <a:rPr lang="en-GB" sz="2000" dirty="0" smtClean="0"/>
              <a:t>Then calculate velocity by using Earth radius 6371km and satellite altitude (630km)</a:t>
            </a:r>
            <a:r>
              <a:rPr lang="en-GB" sz="2400" dirty="0" smtClean="0"/>
              <a:t> </a:t>
            </a:r>
          </a:p>
          <a:p>
            <a:endParaRPr lang="en-GB" dirty="0" smtClean="0"/>
          </a:p>
          <a:p>
            <a:r>
              <a:rPr lang="en-GB" dirty="0" smtClean="0"/>
              <a:t>Given:	     Earth radius 6371km      Satellite altitude 630km</a:t>
            </a:r>
          </a:p>
          <a:p>
            <a:r>
              <a:rPr lang="en-GB" dirty="0" smtClean="0"/>
              <a:t>From graph:   Orbital period  98 minutes</a:t>
            </a:r>
          </a:p>
          <a:p>
            <a:endParaRPr lang="en-GB" dirty="0" smtClean="0"/>
          </a:p>
          <a:p>
            <a:r>
              <a:rPr lang="en-GB" dirty="0" smtClean="0"/>
              <a:t>Orbital radius = 6371 + 630 = 7001km</a:t>
            </a:r>
          </a:p>
          <a:p>
            <a:r>
              <a:rPr lang="en-GB" dirty="0" smtClean="0"/>
              <a:t>Orbit circumference   2 x Pi x radius.      =  2 x 3.142 x 7001  =  43,988km</a:t>
            </a:r>
          </a:p>
          <a:p>
            <a:endParaRPr lang="en-GB" dirty="0" smtClean="0"/>
          </a:p>
          <a:p>
            <a:r>
              <a:rPr lang="en-GB" dirty="0" smtClean="0"/>
              <a:t>Velocity = 43,988 / 98                = 488.9 km/minute</a:t>
            </a:r>
          </a:p>
          <a:p>
            <a:r>
              <a:rPr lang="en-GB" dirty="0" smtClean="0"/>
              <a:t>               </a:t>
            </a:r>
          </a:p>
          <a:p>
            <a:r>
              <a:rPr lang="en-GB" dirty="0" smtClean="0"/>
              <a:t>                                   </a:t>
            </a:r>
          </a:p>
          <a:p>
            <a:r>
              <a:rPr lang="en-GB" dirty="0" smtClean="0"/>
              <a:t>	or	Velocity  =   488.9 / 60    =    </a:t>
            </a:r>
            <a:r>
              <a:rPr lang="en-GB" sz="3200" dirty="0" smtClean="0"/>
              <a:t>7.48 km / sec</a:t>
            </a:r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45419030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938535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>Using </a:t>
            </a:r>
            <a:r>
              <a:rPr lang="en-GB" sz="3600" dirty="0" err="1" smtClean="0"/>
              <a:t>FUNcube</a:t>
            </a:r>
            <a:r>
              <a:rPr lang="en-GB" sz="3600" dirty="0" smtClean="0"/>
              <a:t> data in the classroom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484784"/>
            <a:ext cx="806489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 smtClean="0"/>
              <a:t>Salters</a:t>
            </a:r>
            <a:r>
              <a:rPr lang="en-GB" sz="3200" dirty="0" smtClean="0"/>
              <a:t> Physics</a:t>
            </a:r>
          </a:p>
          <a:p>
            <a:endParaRPr lang="en-GB" sz="2000" dirty="0" smtClean="0"/>
          </a:p>
          <a:p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Solar Cells/power generation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Solar radiation levels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Thermal Stress on electrical circuits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 Speed of light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 Radar - ranging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Doppler Effect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The electromagnetic spectrum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Communications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Space debris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Space politics</a:t>
            </a:r>
          </a:p>
          <a:p>
            <a:endParaRPr lang="en-GB" sz="1600" dirty="0" smtClean="0"/>
          </a:p>
          <a:p>
            <a:r>
              <a:rPr lang="en-GB" sz="1600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50065831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C:\Users\graham.shirville\AppData\Local\Microsoft\Windows Live Mail\WLMDSS.tmp\WLM50A5.tmp\AO-73 Spin Rate 16th June 2014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9475732" cy="6237312"/>
          </a:xfrm>
          <a:prstGeom prst="rect">
            <a:avLst/>
          </a:prstGeom>
          <a:noFill/>
        </p:spPr>
      </p:pic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576064"/>
          </a:xfrm>
        </p:spPr>
        <p:txBody>
          <a:bodyPr>
            <a:normAutofit/>
          </a:bodyPr>
          <a:lstStyle/>
          <a:p>
            <a:r>
              <a:rPr lang="en-GB" sz="3600" dirty="0" smtClean="0"/>
              <a:t>RESOURCES FOR the classroom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412776"/>
            <a:ext cx="806489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    </a:t>
            </a:r>
            <a:endParaRPr lang="en-GB" sz="3200" dirty="0" smtClean="0"/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l="15677" t="14537" r="19767" b="11422"/>
          <a:stretch>
            <a:fillRect/>
          </a:stretch>
        </p:blipFill>
        <p:spPr bwMode="auto">
          <a:xfrm>
            <a:off x="0" y="0"/>
            <a:ext cx="91094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454190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meries Children"/>
          <p:cNvPicPr>
            <a:picLocks noChangeAspect="1" noChangeArrowheads="1"/>
          </p:cNvPicPr>
          <p:nvPr/>
        </p:nvPicPr>
        <p:blipFill>
          <a:blip r:embed="rId2" cstate="print"/>
          <a:srcRect l="5290" t="11816" r="13228"/>
          <a:stretch>
            <a:fillRect/>
          </a:stretch>
        </p:blipFill>
        <p:spPr bwMode="auto">
          <a:xfrm>
            <a:off x="5004048" y="3068960"/>
            <a:ext cx="4434972" cy="3600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Follow-on Missions</a:t>
            </a:r>
            <a:endParaRPr kumimoji="0" lang="en-GB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484784"/>
            <a:ext cx="86044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FUNcube-2 on </a:t>
            </a:r>
            <a:r>
              <a:rPr lang="en-GB" sz="3200" dirty="0" err="1" smtClean="0"/>
              <a:t>UKube</a:t>
            </a:r>
            <a:r>
              <a:rPr lang="en-GB" sz="3200" dirty="0" smtClean="0"/>
              <a:t> 	launch </a:t>
            </a:r>
            <a:r>
              <a:rPr lang="en-GB" sz="3200" dirty="0" smtClean="0"/>
              <a:t>8</a:t>
            </a:r>
            <a:r>
              <a:rPr lang="en-GB" sz="3200" baseline="30000" dirty="0" smtClean="0"/>
              <a:t>th</a:t>
            </a:r>
            <a:r>
              <a:rPr lang="en-GB" sz="3200" dirty="0" smtClean="0"/>
              <a:t> July </a:t>
            </a:r>
            <a:r>
              <a:rPr lang="en-GB" sz="3200" dirty="0" smtClean="0"/>
              <a:t>2014</a:t>
            </a:r>
          </a:p>
          <a:p>
            <a:r>
              <a:rPr lang="en-GB" sz="3200" i="1" dirty="0" smtClean="0"/>
              <a:t>FUNcube-3 on QB50p1	launch </a:t>
            </a:r>
            <a:r>
              <a:rPr lang="en-GB" sz="3200" i="1" dirty="0" smtClean="0"/>
              <a:t>19</a:t>
            </a:r>
            <a:r>
              <a:rPr lang="en-GB" sz="3200" i="1" baseline="30000" dirty="0" smtClean="0"/>
              <a:t>th</a:t>
            </a:r>
            <a:r>
              <a:rPr lang="en-GB" sz="3200" i="1" dirty="0" smtClean="0"/>
              <a:t> June </a:t>
            </a:r>
            <a:r>
              <a:rPr lang="en-GB" sz="3200" i="1" dirty="0" smtClean="0"/>
              <a:t>2014</a:t>
            </a:r>
          </a:p>
          <a:p>
            <a:r>
              <a:rPr lang="en-GB" sz="3200" dirty="0" smtClean="0"/>
              <a:t>FUNcube-4 on ESEO 		launch late 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11560" y="4653136"/>
            <a:ext cx="3138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hlinkClick r:id="rId3"/>
              </a:rPr>
              <a:t>http://www.ubatubasat.com/</a:t>
            </a:r>
            <a:endParaRPr lang="en-GB" dirty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6715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1743</TotalTime>
  <Words>1305</Words>
  <Application>Microsoft Office PowerPoint</Application>
  <PresentationFormat>On-screen Show (4:3)</PresentationFormat>
  <Paragraphs>246</Paragraphs>
  <Slides>37</Slides>
  <Notes>19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Apex</vt:lpstr>
      <vt:lpstr>FUNcube-1</vt:lpstr>
      <vt:lpstr>Introduction to FUNcube-1 </vt:lpstr>
      <vt:lpstr>What is FUNcube-1</vt:lpstr>
      <vt:lpstr>Slide 4</vt:lpstr>
      <vt:lpstr>Slide 5</vt:lpstr>
      <vt:lpstr>Slide 6</vt:lpstr>
      <vt:lpstr>Slide 7</vt:lpstr>
      <vt:lpstr>FUNcube-1</vt:lpstr>
      <vt:lpstr>FUNcube-1</vt:lpstr>
      <vt:lpstr>FUNcube-1</vt:lpstr>
      <vt:lpstr>The Ground Segment</vt:lpstr>
      <vt:lpstr>The Dashboard</vt:lpstr>
      <vt:lpstr>The Dashboard</vt:lpstr>
      <vt:lpstr>The Dashboard</vt:lpstr>
      <vt:lpstr>The Dashboard</vt:lpstr>
      <vt:lpstr>The Dashboard</vt:lpstr>
      <vt:lpstr>The Dashboard</vt:lpstr>
      <vt:lpstr>The Dashboard</vt:lpstr>
      <vt:lpstr>The Data Warehouse</vt:lpstr>
      <vt:lpstr>The Data Warehouse</vt:lpstr>
      <vt:lpstr>Using FUNcube data in the classroom</vt:lpstr>
      <vt:lpstr>Using FUNcube data in the classroom</vt:lpstr>
      <vt:lpstr>Real data from Space!</vt:lpstr>
      <vt:lpstr>Using FUNcube data in the classroom</vt:lpstr>
      <vt:lpstr>Using FUNcube data in the classroom</vt:lpstr>
      <vt:lpstr>Using FUNcube-1 in the classroom</vt:lpstr>
      <vt:lpstr>GCSE Key Stage 4 Physics – Key Areas</vt:lpstr>
      <vt:lpstr>GCSE Key Stage 4 Physics – Key Areas</vt:lpstr>
      <vt:lpstr>GCSE Key Stage 4 Physics – Key Areas</vt:lpstr>
      <vt:lpstr>What about other subjects?</vt:lpstr>
      <vt:lpstr>Using FUNcube data in the classroom</vt:lpstr>
      <vt:lpstr>Using FUNcube data in the classroom</vt:lpstr>
      <vt:lpstr>Using FUNcube data in the classroom</vt:lpstr>
      <vt:lpstr>Slide 34</vt:lpstr>
      <vt:lpstr>RESOURCES FOR the classroom</vt:lpstr>
      <vt:lpstr>Slide 36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FUNcube-1 – Having FUN in space</dc:title>
  <dc:creator>Ciaran Morgan</dc:creator>
  <cp:lastModifiedBy>Graham Shirville</cp:lastModifiedBy>
  <cp:revision>64</cp:revision>
  <dcterms:created xsi:type="dcterms:W3CDTF">2014-01-09T11:38:11Z</dcterms:created>
  <dcterms:modified xsi:type="dcterms:W3CDTF">2014-06-16T09:05:02Z</dcterms:modified>
</cp:coreProperties>
</file>